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62" r:id="rId2"/>
    <p:sldId id="319" r:id="rId3"/>
    <p:sldId id="320" r:id="rId4"/>
    <p:sldId id="321" r:id="rId5"/>
    <p:sldId id="269" r:id="rId6"/>
    <p:sldId id="290" r:id="rId7"/>
    <p:sldId id="291" r:id="rId8"/>
    <p:sldId id="322" r:id="rId9"/>
    <p:sldId id="334" r:id="rId10"/>
    <p:sldId id="335" r:id="rId11"/>
    <p:sldId id="336" r:id="rId12"/>
    <p:sldId id="278" r:id="rId13"/>
    <p:sldId id="263" r:id="rId14"/>
    <p:sldId id="266" r:id="rId15"/>
    <p:sldId id="300" r:id="rId16"/>
    <p:sldId id="309" r:id="rId17"/>
    <p:sldId id="259" r:id="rId18"/>
    <p:sldId id="324" r:id="rId19"/>
    <p:sldId id="268" r:id="rId20"/>
    <p:sldId id="325" r:id="rId21"/>
    <p:sldId id="286" r:id="rId22"/>
    <p:sldId id="287" r:id="rId23"/>
    <p:sldId id="329" r:id="rId24"/>
    <p:sldId id="341" r:id="rId25"/>
    <p:sldId id="317" r:id="rId26"/>
    <p:sldId id="337" r:id="rId27"/>
    <p:sldId id="342" r:id="rId28"/>
    <p:sldId id="310" r:id="rId29"/>
    <p:sldId id="338" r:id="rId30"/>
    <p:sldId id="339" r:id="rId31"/>
    <p:sldId id="343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6" autoAdjust="0"/>
    <p:restoredTop sz="92888" autoAdjust="0"/>
  </p:normalViewPr>
  <p:slideViewPr>
    <p:cSldViewPr snapToGrid="0" showGuides="1">
      <p:cViewPr varScale="1">
        <p:scale>
          <a:sx n="82" d="100"/>
          <a:sy n="82" d="100"/>
        </p:scale>
        <p:origin x="1014" y="60"/>
      </p:cViewPr>
      <p:guideLst>
        <p:guide orient="horz" pos="220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6900FE-BC77-454B-9818-6C7D418CEC13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6E075-FD6B-4859-978C-E2EB5ADE1C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611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46E075-FD6B-4859-978C-E2EB5ADE1C7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91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532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814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802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401700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081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89957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113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5429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313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6920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414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140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151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391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644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9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379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8137A8A-8B07-42F8-9F9B-1524434683B4}" type="datetimeFigureOut">
              <a:rPr lang="ru-RU" smtClean="0"/>
              <a:pPr/>
              <a:t>01.03.2017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E89A2A0-B4FB-4D4A-9DFF-A2E61204C4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4749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https://en.wikipedia.org/wiki/Kiki's_Delivery_Service" TargetMode="External"/><Relationship Id="rId7" Type="http://schemas.openxmlformats.org/officeDocument/2006/relationships/image" Target="../media/image37.jpeg"/><Relationship Id="rId2" Type="http://schemas.openxmlformats.org/officeDocument/2006/relationships/hyperlink" Target="https://en.wikipedia.org/wiki/Castle_in_the_Sk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hyperlink" Target="https://en.wikipedia.org/wiki/Arrietty" TargetMode="External"/><Relationship Id="rId7" Type="http://schemas.openxmlformats.org/officeDocument/2006/relationships/image" Target="../media/image27.jpeg"/><Relationship Id="rId2" Type="http://schemas.openxmlformats.org/officeDocument/2006/relationships/hyperlink" Target="https://en.wikipedia.org/wiki/Porco_Ross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s://en.wikipedia.org/wiki/Spirited_Away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7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hyperlink" Target="https://en.wikipedia.org/wiki/Howl's_Moving_Castle" TargetMode="External"/><Relationship Id="rId7" Type="http://schemas.openxmlformats.org/officeDocument/2006/relationships/image" Target="../media/image47.jpeg"/><Relationship Id="rId2" Type="http://schemas.openxmlformats.org/officeDocument/2006/relationships/hyperlink" Target="https://en.wikipedia.org/wiki/Diana_Wynne_Jone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8.jpeg"/><Relationship Id="rId9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s://en.wikipedia.org/wiki/Howl's_Moving_Castle_(film)" TargetMode="Externa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hyperlink" Target="https://en.wikipedia.org/wiki/Ghibli_Museu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cifism" TargetMode="External"/><Relationship Id="rId2" Type="http://schemas.openxmlformats.org/officeDocument/2006/relationships/hyperlink" Target="https://en.wikipedia.org/wiki/Environmentalism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jpeg"/><Relationship Id="rId4" Type="http://schemas.openxmlformats.org/officeDocument/2006/relationships/hyperlink" Target="https://en.wikipedia.org/wiki/Feminism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Anime_convention" TargetMode="External"/><Relationship Id="rId2" Type="http://schemas.openxmlformats.org/officeDocument/2006/relationships/hyperlink" Target="https://en.wikipedia.org/wiki/Anime_club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hyperlink" Target="https://en.wikipedia.org/wiki/Mang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Role-play" TargetMode="External"/><Relationship Id="rId2" Type="http://schemas.openxmlformats.org/officeDocument/2006/relationships/hyperlink" Target="https://en.wikipedia.org/wiki/Costume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gif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gif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gif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s://simple.wikipedia.org/wiki/Manga" TargetMode="External"/><Relationship Id="rId7" Type="http://schemas.openxmlformats.org/officeDocument/2006/relationships/image" Target="../media/image10.jpeg"/><Relationship Id="rId2" Type="http://schemas.openxmlformats.org/officeDocument/2006/relationships/hyperlink" Target="https://en.wikipedia.org/wiki/Magical_gir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Disney" TargetMode="External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s://en.wikipedia.org/wiki/Nausica%C3%A4_of_the_Valley_of_the_Wind_(film)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156997"/>
            <a:ext cx="11934092" cy="206017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000" dirty="0" smtClean="0">
                <a:solidFill>
                  <a:srgbClr val="7030A0"/>
                </a:solidFill>
              </a:rPr>
              <a:t>      Japanese Anime</a:t>
            </a:r>
            <a:br>
              <a:rPr lang="en-US" sz="6000" dirty="0" smtClean="0">
                <a:solidFill>
                  <a:srgbClr val="7030A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Authors: </a:t>
            </a:r>
            <a:r>
              <a:rPr lang="en-US" dirty="0" err="1" smtClean="0"/>
              <a:t>Vasiliy</a:t>
            </a:r>
            <a:r>
              <a:rPr lang="en-US" dirty="0" smtClean="0"/>
              <a:t> </a:t>
            </a:r>
            <a:r>
              <a:rPr lang="en-US" dirty="0" err="1" smtClean="0"/>
              <a:t>Fedotov</a:t>
            </a:r>
            <a:r>
              <a:rPr lang="en-US" dirty="0" smtClean="0"/>
              <a:t>, Angelina </a:t>
            </a:r>
            <a:r>
              <a:rPr lang="en-US" dirty="0" err="1"/>
              <a:t>Yavorskaya</a:t>
            </a:r>
            <a:r>
              <a:rPr lang="en-US" dirty="0"/>
              <a:t>, </a:t>
            </a:r>
            <a:r>
              <a:rPr lang="en-US" dirty="0" err="1"/>
              <a:t>Georgy</a:t>
            </a:r>
            <a:r>
              <a:rPr lang="en-US" dirty="0"/>
              <a:t> </a:t>
            </a:r>
            <a:r>
              <a:rPr lang="en-US" dirty="0" err="1" smtClean="0"/>
              <a:t>Perevezentsev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school 490 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2061">
            <a:off x="2641557" y="2234576"/>
            <a:ext cx="2056654" cy="24472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502">
            <a:off x="357660" y="2277111"/>
            <a:ext cx="2002073" cy="24246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8326">
            <a:off x="4888405" y="2453021"/>
            <a:ext cx="2004967" cy="22220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5265">
            <a:off x="577099" y="4945868"/>
            <a:ext cx="3309509" cy="1671722"/>
          </a:xfrm>
          <a:prstGeom prst="rect">
            <a:avLst/>
          </a:prstGeom>
        </p:spPr>
      </p:pic>
      <p:pic>
        <p:nvPicPr>
          <p:cNvPr id="11" name="Объект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999">
            <a:off x="7750678" y="4612270"/>
            <a:ext cx="1914525" cy="211338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5717">
            <a:off x="9744921" y="2002501"/>
            <a:ext cx="2052884" cy="23597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9771">
            <a:off x="7299736" y="2190287"/>
            <a:ext cx="2061534" cy="2341482"/>
          </a:xfrm>
          <a:prstGeom prst="rect">
            <a:avLst/>
          </a:prstGeom>
        </p:spPr>
      </p:pic>
      <p:pic>
        <p:nvPicPr>
          <p:cNvPr id="14" name="Объект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4379">
            <a:off x="4225338" y="4755301"/>
            <a:ext cx="3215962" cy="18629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9746">
            <a:off x="9983944" y="4454144"/>
            <a:ext cx="1995418" cy="216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4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479" y="5896582"/>
            <a:ext cx="8534400" cy="845456"/>
          </a:xfrm>
        </p:spPr>
        <p:txBody>
          <a:bodyPr/>
          <a:lstStyle/>
          <a:p>
            <a:r>
              <a:rPr lang="en-US" dirty="0" smtClean="0"/>
              <a:t>    9. </a:t>
            </a:r>
            <a:r>
              <a:rPr lang="en-US" dirty="0" err="1" smtClean="0"/>
              <a:t>Hayao</a:t>
            </a:r>
            <a:r>
              <a:rPr lang="en-US" dirty="0" smtClean="0"/>
              <a:t> Miyazaki</a:t>
            </a:r>
            <a:r>
              <a:rPr lang="ru-RU" dirty="0" smtClean="0"/>
              <a:t>’</a:t>
            </a:r>
            <a:r>
              <a:rPr lang="en-US" dirty="0" smtClean="0"/>
              <a:t>filmography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950" y="685800"/>
            <a:ext cx="11894650" cy="3615267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hlinkClick r:id="rId2" tooltip="Castle in the Sky"/>
              </a:rPr>
              <a:t>Laputa</a:t>
            </a:r>
            <a:r>
              <a:rPr lang="en-US" sz="3600" dirty="0" smtClean="0">
                <a:hlinkClick r:id="rId2" tooltip="Castle in the Sky"/>
              </a:rPr>
              <a:t>: Castle in the Sky</a:t>
            </a:r>
            <a:r>
              <a:rPr lang="en-US" sz="3600" dirty="0" smtClean="0"/>
              <a:t> (1986)</a:t>
            </a:r>
          </a:p>
          <a:p>
            <a:r>
              <a:rPr lang="en-US" sz="3600" dirty="0" smtClean="0"/>
              <a:t>My Neighbor Totoro (1988)</a:t>
            </a:r>
            <a:endParaRPr lang="ru-RU" sz="3600" dirty="0" smtClean="0"/>
          </a:p>
          <a:p>
            <a:r>
              <a:rPr lang="en-US" sz="3600" dirty="0" smtClean="0">
                <a:hlinkClick r:id="rId3" tooltip="Kiki's Delivery Service"/>
              </a:rPr>
              <a:t>Kiki's Delivery </a:t>
            </a:r>
            <a:r>
              <a:rPr lang="en-US" sz="3600" dirty="0" err="1" smtClean="0">
                <a:hlinkClick r:id="rId3" tooltip="Kiki's Delivery Service"/>
              </a:rPr>
              <a:t>Servic</a:t>
            </a:r>
            <a:r>
              <a:rPr lang="ru-RU" sz="3600" dirty="0" smtClean="0">
                <a:hlinkClick r:id="rId3" tooltip="Kiki's Delivery Service"/>
              </a:rPr>
              <a:t>е</a:t>
            </a:r>
            <a:r>
              <a:rPr lang="en-US" sz="3600" dirty="0" smtClean="0">
                <a:hlinkClick r:id="rId3" tooltip="Kiki's Delivery Service"/>
              </a:rPr>
              <a:t> (</a:t>
            </a:r>
            <a:r>
              <a:rPr lang="en-US" sz="3600" dirty="0" smtClean="0"/>
              <a:t>1989) </a:t>
            </a:r>
            <a:endParaRPr lang="ru-RU" sz="3600" dirty="0" smtClean="0"/>
          </a:p>
          <a:p>
            <a:endParaRPr lang="ru-RU" sz="3600" dirty="0"/>
          </a:p>
        </p:txBody>
      </p:sp>
      <p:pic>
        <p:nvPicPr>
          <p:cNvPr id="4" name="Picture 2" descr="Картинки по запросу The Castle of Cagliostro pictur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996" y="3118836"/>
            <a:ext cx="2493883" cy="2857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332" y="3078156"/>
            <a:ext cx="2892268" cy="30410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187571"/>
            <a:ext cx="4329147" cy="27835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2591" y="3743053"/>
            <a:ext cx="3559952" cy="215352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50" y="3785470"/>
            <a:ext cx="2675989" cy="211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482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222" y="5948083"/>
            <a:ext cx="7796747" cy="723977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10. </a:t>
            </a:r>
            <a:r>
              <a:rPr lang="en-US" b="1" dirty="0" err="1" smtClean="0"/>
              <a:t>Hayao</a:t>
            </a:r>
            <a:r>
              <a:rPr lang="en-US" b="1" dirty="0" smtClean="0"/>
              <a:t> Miyazaki</a:t>
            </a:r>
            <a:r>
              <a:rPr lang="ru-RU" b="1" dirty="0" smtClean="0"/>
              <a:t>’</a:t>
            </a:r>
            <a:r>
              <a:rPr lang="en-US" b="1" dirty="0" smtClean="0"/>
              <a:t>s filmography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0114" y="152400"/>
            <a:ext cx="11981886" cy="5369170"/>
          </a:xfrm>
        </p:spPr>
        <p:txBody>
          <a:bodyPr>
            <a:normAutofit/>
          </a:bodyPr>
          <a:lstStyle/>
          <a:p>
            <a:r>
              <a:rPr lang="en-US" sz="3600" i="1" dirty="0" err="1">
                <a:hlinkClick r:id="rId2" tooltip="Porco Rosso"/>
              </a:rPr>
              <a:t>Porco</a:t>
            </a:r>
            <a:r>
              <a:rPr lang="en-US" sz="3600" i="1" dirty="0">
                <a:hlinkClick r:id="rId2" tooltip="Porco Rosso"/>
              </a:rPr>
              <a:t> </a:t>
            </a:r>
            <a:r>
              <a:rPr lang="en-US" sz="3600" i="1" dirty="0" smtClean="0">
                <a:hlinkClick r:id="rId2" tooltip="Porco Rosso"/>
              </a:rPr>
              <a:t>Rosso</a:t>
            </a:r>
            <a:r>
              <a:rPr lang="en-US" sz="3600" i="1" u="sng" dirty="0" smtClean="0"/>
              <a:t> (1992)</a:t>
            </a:r>
            <a:r>
              <a:rPr lang="en-US" sz="3600" u="sng" dirty="0" smtClean="0"/>
              <a:t> </a:t>
            </a:r>
            <a:endParaRPr lang="ru-RU" sz="3600" u="sng" dirty="0"/>
          </a:p>
          <a:p>
            <a:r>
              <a:rPr lang="en-US" sz="3600" i="1" u="sng" dirty="0" smtClean="0"/>
              <a:t>Princess </a:t>
            </a:r>
            <a:r>
              <a:rPr lang="en-US" sz="3600" i="1" u="sng" dirty="0" err="1"/>
              <a:t>Mononoke</a:t>
            </a:r>
            <a:r>
              <a:rPr lang="en-US" sz="3600" u="sng" dirty="0"/>
              <a:t> </a:t>
            </a:r>
            <a:r>
              <a:rPr lang="en-US" sz="3600" u="sng" dirty="0" smtClean="0"/>
              <a:t>(1997)</a:t>
            </a:r>
            <a:endParaRPr lang="ru-RU" sz="3600" u="sng" dirty="0"/>
          </a:p>
          <a:p>
            <a:r>
              <a:rPr lang="en-US" sz="3600" i="1" u="sng" dirty="0" err="1" smtClean="0"/>
              <a:t>Ponyo</a:t>
            </a:r>
            <a:r>
              <a:rPr lang="en-US" sz="3600" i="1" u="sng" dirty="0" smtClean="0"/>
              <a:t> on the Cliff (2008)</a:t>
            </a:r>
          </a:p>
          <a:p>
            <a:r>
              <a:rPr lang="en-US" sz="3600" i="1" dirty="0">
                <a:hlinkClick r:id="rId3" tooltip="Arrietty"/>
              </a:rPr>
              <a:t>The S</a:t>
            </a:r>
            <a:r>
              <a:rPr lang="en-US" sz="3600" dirty="0">
                <a:hlinkClick r:id="rId3" tooltip="Arrietty"/>
              </a:rPr>
              <a:t>e</a:t>
            </a:r>
            <a:r>
              <a:rPr lang="en-US" sz="3600" i="1" dirty="0">
                <a:hlinkClick r:id="rId3" tooltip="Arrietty"/>
              </a:rPr>
              <a:t>cret World of </a:t>
            </a:r>
            <a:r>
              <a:rPr lang="en-US" sz="3600" i="1" u="sng" dirty="0" err="1" smtClean="0">
                <a:hlinkClick r:id="rId3" tooltip="Arrietty"/>
              </a:rPr>
              <a:t>Arr</a:t>
            </a:r>
            <a:r>
              <a:rPr lang="en-US" sz="3600" dirty="0" err="1" smtClean="0">
                <a:hlinkClick r:id="rId3" tooltip="Arrietty"/>
              </a:rPr>
              <a:t>i</a:t>
            </a:r>
            <a:r>
              <a:rPr lang="en-US" sz="3600" i="1" u="sng" dirty="0" err="1" smtClean="0">
                <a:hlinkClick r:id="rId3" tooltip="Arrietty"/>
              </a:rPr>
              <a:t>etty</a:t>
            </a:r>
            <a:r>
              <a:rPr lang="en-US" sz="3600" i="1" u="sng" dirty="0" smtClean="0"/>
              <a:t> (2010)</a:t>
            </a:r>
            <a:endParaRPr lang="ru-RU" sz="3600" dirty="0"/>
          </a:p>
          <a:p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94" t="4738" r="7813" b="4147"/>
          <a:stretch/>
        </p:blipFill>
        <p:spPr>
          <a:xfrm>
            <a:off x="9942726" y="2771081"/>
            <a:ext cx="2227385" cy="24852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476" y="240423"/>
            <a:ext cx="2546557" cy="2467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868" y="240423"/>
            <a:ext cx="2485471" cy="2924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9" t="6165" r="5922" b="6497"/>
          <a:stretch/>
        </p:blipFill>
        <p:spPr>
          <a:xfrm>
            <a:off x="8076026" y="3808828"/>
            <a:ext cx="2089822" cy="25277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14" y="3945829"/>
            <a:ext cx="2780310" cy="18043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689" y="3919944"/>
            <a:ext cx="3446584" cy="210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685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0" y="204466"/>
            <a:ext cx="11353800" cy="2853694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7030A0"/>
                </a:solidFill>
              </a:rPr>
              <a:t>11.</a:t>
            </a:r>
            <a:r>
              <a:rPr lang="ru-RU" dirty="0" smtClean="0">
                <a:solidFill>
                  <a:srgbClr val="7030A0"/>
                </a:solidFill>
              </a:rPr>
              <a:t>The </a:t>
            </a:r>
            <a:r>
              <a:rPr lang="ru-RU" dirty="0" err="1">
                <a:solidFill>
                  <a:srgbClr val="7030A0"/>
                </a:solidFill>
              </a:rPr>
              <a:t>anime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i="1" dirty="0" err="1">
                <a:solidFill>
                  <a:srgbClr val="7030A0"/>
                </a:solidFill>
                <a:hlinkClick r:id="rId2" tooltip="Spirited Away"/>
              </a:rPr>
              <a:t>Spirited</a:t>
            </a:r>
            <a:r>
              <a:rPr lang="ru-RU" i="1" dirty="0">
                <a:solidFill>
                  <a:srgbClr val="7030A0"/>
                </a:solidFill>
                <a:hlinkClick r:id="rId2" tooltip="Spirited Away"/>
              </a:rPr>
              <a:t> </a:t>
            </a:r>
            <a:r>
              <a:rPr lang="ru-RU" i="1" dirty="0" err="1">
                <a:solidFill>
                  <a:srgbClr val="7030A0"/>
                </a:solidFill>
                <a:hlinkClick r:id="rId2" tooltip="Spirited Away"/>
              </a:rPr>
              <a:t>Away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(2001) </a:t>
            </a:r>
            <a:r>
              <a:rPr lang="ru-RU" dirty="0" err="1" smtClean="0">
                <a:solidFill>
                  <a:srgbClr val="7030A0"/>
                </a:solidFill>
              </a:rPr>
              <a:t>is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the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story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of</a:t>
            </a:r>
            <a:r>
              <a:rPr lang="ru-RU" dirty="0">
                <a:solidFill>
                  <a:srgbClr val="7030A0"/>
                </a:solidFill>
              </a:rPr>
              <a:t> a </a:t>
            </a:r>
            <a:r>
              <a:rPr lang="ru-RU" dirty="0" err="1">
                <a:solidFill>
                  <a:srgbClr val="7030A0"/>
                </a:solidFill>
              </a:rPr>
              <a:t>girl</a:t>
            </a:r>
            <a:r>
              <a:rPr lang="ru-RU" dirty="0">
                <a:solidFill>
                  <a:srgbClr val="7030A0"/>
                </a:solidFill>
              </a:rPr>
              <a:t>, </a:t>
            </a:r>
            <a:r>
              <a:rPr lang="ru-RU" dirty="0" err="1">
                <a:solidFill>
                  <a:srgbClr val="7030A0"/>
                </a:solidFill>
              </a:rPr>
              <a:t>forced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to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survive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in</a:t>
            </a:r>
            <a:r>
              <a:rPr lang="ru-RU" dirty="0">
                <a:solidFill>
                  <a:srgbClr val="7030A0"/>
                </a:solidFill>
              </a:rPr>
              <a:t> a </a:t>
            </a:r>
            <a:r>
              <a:rPr lang="ru-RU" dirty="0" err="1">
                <a:solidFill>
                  <a:srgbClr val="7030A0"/>
                </a:solidFill>
              </a:rPr>
              <a:t>spirit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world</a:t>
            </a:r>
            <a:r>
              <a:rPr lang="en-US" dirty="0" smtClean="0">
                <a:solidFill>
                  <a:srgbClr val="7030A0"/>
                </a:solidFill>
              </a:rPr>
              <a:t>.</a:t>
            </a:r>
            <a:r>
              <a:rPr lang="ru-RU" dirty="0" smtClean="0">
                <a:solidFill>
                  <a:srgbClr val="7030A0"/>
                </a:solidFill>
              </a:rPr>
              <a:t> The </a:t>
            </a:r>
            <a:r>
              <a:rPr lang="ru-RU" dirty="0" err="1">
                <a:solidFill>
                  <a:srgbClr val="7030A0"/>
                </a:solidFill>
              </a:rPr>
              <a:t>film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grossed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>
                <a:solidFill>
                  <a:srgbClr val="7030A0"/>
                </a:solidFill>
              </a:rPr>
              <a:t>$300 </a:t>
            </a:r>
            <a:r>
              <a:rPr lang="ru-RU" dirty="0" err="1" smtClean="0">
                <a:solidFill>
                  <a:srgbClr val="7030A0"/>
                </a:solidFill>
              </a:rPr>
              <a:t>million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7030A0"/>
                </a:solidFill>
              </a:rPr>
              <a:t>dollars </a:t>
            </a:r>
            <a:r>
              <a:rPr lang="ru-RU" dirty="0" err="1" smtClean="0">
                <a:solidFill>
                  <a:srgbClr val="7030A0"/>
                </a:solidFill>
              </a:rPr>
              <a:t>at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the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box</a:t>
            </a:r>
            <a:r>
              <a:rPr lang="ru-RU" dirty="0">
                <a:solidFill>
                  <a:srgbClr val="7030A0"/>
                </a:solidFill>
              </a:rPr>
              <a:t> </a:t>
            </a:r>
            <a:r>
              <a:rPr lang="ru-RU" dirty="0" err="1">
                <a:solidFill>
                  <a:srgbClr val="7030A0"/>
                </a:solidFill>
              </a:rPr>
              <a:t>office</a:t>
            </a:r>
            <a:r>
              <a:rPr lang="ru-RU" dirty="0">
                <a:solidFill>
                  <a:srgbClr val="7030A0"/>
                </a:solidFill>
              </a:rPr>
              <a:t>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0" y="2904243"/>
            <a:ext cx="4304993" cy="36958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039" y="2919046"/>
            <a:ext cx="3764035" cy="20669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585" y="2919046"/>
            <a:ext cx="3524677" cy="36810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264" y="4854976"/>
            <a:ext cx="3688810" cy="1745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4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423" y="172719"/>
            <a:ext cx="11594709" cy="186944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7030A0"/>
                </a:solidFill>
              </a:rPr>
              <a:t>12A.</a:t>
            </a:r>
            <a:r>
              <a:rPr lang="en-US" dirty="0" smtClean="0"/>
              <a:t> </a:t>
            </a:r>
            <a:r>
              <a:rPr lang="ru-RU" sz="4000" dirty="0" err="1" smtClean="0">
                <a:solidFill>
                  <a:srgbClr val="7030A0"/>
                </a:solidFill>
              </a:rPr>
              <a:t>In</a:t>
            </a:r>
            <a:r>
              <a:rPr lang="ru-RU" sz="4000" dirty="0" smtClean="0">
                <a:solidFill>
                  <a:srgbClr val="7030A0"/>
                </a:solidFill>
              </a:rPr>
              <a:t> </a:t>
            </a:r>
            <a:r>
              <a:rPr lang="ru-RU" sz="4000" dirty="0">
                <a:solidFill>
                  <a:srgbClr val="7030A0"/>
                </a:solidFill>
              </a:rPr>
              <a:t>2004, </a:t>
            </a:r>
            <a:r>
              <a:rPr lang="ru-RU" sz="4000" dirty="0" err="1">
                <a:solidFill>
                  <a:srgbClr val="7030A0"/>
                </a:solidFill>
              </a:rPr>
              <a:t>Miyazaki</a:t>
            </a:r>
            <a:r>
              <a:rPr lang="ru-RU" sz="4000" dirty="0">
                <a:solidFill>
                  <a:srgbClr val="7030A0"/>
                </a:solidFill>
              </a:rPr>
              <a:t> </a:t>
            </a:r>
            <a:r>
              <a:rPr lang="ru-RU" sz="4000" dirty="0" err="1">
                <a:solidFill>
                  <a:srgbClr val="7030A0"/>
                </a:solidFill>
              </a:rPr>
              <a:t>completed</a:t>
            </a:r>
            <a:r>
              <a:rPr lang="ru-RU" sz="4000" dirty="0">
                <a:solidFill>
                  <a:srgbClr val="7030A0"/>
                </a:solidFill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</a:rPr>
              <a:t>production</a:t>
            </a:r>
            <a:r>
              <a:rPr lang="ru-RU" sz="4000" dirty="0">
                <a:solidFill>
                  <a:srgbClr val="7030A0"/>
                </a:solidFill>
              </a:rPr>
              <a:t> </a:t>
            </a:r>
            <a:r>
              <a:rPr lang="ru-RU" sz="4000" dirty="0" smtClean="0">
                <a:solidFill>
                  <a:srgbClr val="7030A0"/>
                </a:solidFill>
              </a:rPr>
              <a:t>o</a:t>
            </a:r>
            <a:r>
              <a:rPr lang="en-US" sz="4000" dirty="0" smtClean="0">
                <a:solidFill>
                  <a:srgbClr val="7030A0"/>
                </a:solidFill>
              </a:rPr>
              <a:t>f</a:t>
            </a:r>
            <a:r>
              <a:rPr lang="ru-RU" sz="4000" dirty="0">
                <a:solidFill>
                  <a:srgbClr val="7030A0"/>
                </a:solidFill>
              </a:rPr>
              <a:t> </a:t>
            </a:r>
            <a:r>
              <a:rPr lang="en-US" sz="4000" dirty="0" smtClean="0">
                <a:solidFill>
                  <a:srgbClr val="7030A0"/>
                </a:solidFill>
              </a:rPr>
              <a:t>”</a:t>
            </a:r>
            <a:r>
              <a:rPr lang="en-US" sz="4000" i="1" dirty="0" smtClean="0">
                <a:solidFill>
                  <a:srgbClr val="7030A0"/>
                </a:solidFill>
              </a:rPr>
              <a:t>moving castle”</a:t>
            </a:r>
            <a:r>
              <a:rPr lang="ru-RU" sz="4000" dirty="0" smtClean="0">
                <a:solidFill>
                  <a:srgbClr val="7030A0"/>
                </a:solidFill>
              </a:rPr>
              <a:t>, </a:t>
            </a:r>
            <a:r>
              <a:rPr lang="ru-RU" sz="4000" dirty="0" err="1">
                <a:solidFill>
                  <a:srgbClr val="7030A0"/>
                </a:solidFill>
              </a:rPr>
              <a:t>based</a:t>
            </a:r>
            <a:r>
              <a:rPr lang="ru-RU" sz="4000" dirty="0">
                <a:solidFill>
                  <a:srgbClr val="7030A0"/>
                </a:solidFill>
              </a:rPr>
              <a:t> </a:t>
            </a:r>
            <a:r>
              <a:rPr lang="ru-RU" sz="4000" dirty="0" err="1">
                <a:solidFill>
                  <a:srgbClr val="7030A0"/>
                </a:solidFill>
              </a:rPr>
              <a:t>on</a:t>
            </a:r>
            <a:r>
              <a:rPr lang="ru-RU" sz="4000" dirty="0">
                <a:solidFill>
                  <a:srgbClr val="7030A0"/>
                </a:solidFill>
              </a:rPr>
              <a:t> </a:t>
            </a:r>
            <a:r>
              <a:rPr lang="ru-RU" sz="4000" dirty="0">
                <a:solidFill>
                  <a:srgbClr val="7030A0"/>
                </a:solidFill>
                <a:hlinkClick r:id="rId2" tooltip="Diana Wynne Jones"/>
              </a:rPr>
              <a:t> </a:t>
            </a:r>
            <a:r>
              <a:rPr lang="ru-RU" sz="4000" u="sng" dirty="0" err="1" smtClean="0">
                <a:solidFill>
                  <a:srgbClr val="7030A0"/>
                </a:solidFill>
                <a:hlinkClick r:id="rId2" tooltip="Diana Wynne Jones"/>
              </a:rPr>
              <a:t>Jones</a:t>
            </a:r>
            <a:r>
              <a:rPr lang="ru-RU" sz="4000" dirty="0" smtClean="0">
                <a:solidFill>
                  <a:srgbClr val="7030A0"/>
                </a:solidFill>
                <a:hlinkClick r:id="rId3" tooltip="Howl's Moving Castle"/>
              </a:rPr>
              <a:t>‘</a:t>
            </a:r>
            <a:r>
              <a:rPr lang="en-US" sz="4000" dirty="0" smtClean="0">
                <a:solidFill>
                  <a:srgbClr val="7030A0"/>
                </a:solidFill>
              </a:rPr>
              <a:t> </a:t>
            </a:r>
            <a:r>
              <a:rPr lang="ru-RU" sz="4000" u="sng" dirty="0" err="1" smtClean="0">
                <a:solidFill>
                  <a:srgbClr val="7030A0"/>
                </a:solidFill>
                <a:hlinkClick r:id="rId3" tooltip="Howl's Moving Castle"/>
              </a:rPr>
              <a:t>novel</a:t>
            </a:r>
            <a:r>
              <a:rPr lang="ru-RU" sz="4000" u="sng" dirty="0" smtClean="0">
                <a:solidFill>
                  <a:srgbClr val="7030A0"/>
                </a:solidFill>
                <a:hlinkClick r:id="rId3" tooltip="Howl's Moving Castle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hlinkClick r:id="rId3" tooltip="Howl's Moving Castle"/>
              </a:rPr>
              <a:t>of</a:t>
            </a:r>
            <a:r>
              <a:rPr lang="ru-RU" sz="4000" dirty="0" smtClean="0">
                <a:solidFill>
                  <a:srgbClr val="7030A0"/>
                </a:solidFill>
                <a:hlinkClick r:id="rId3" tooltip="Howl's Moving Castle"/>
              </a:rPr>
              <a:t> </a:t>
            </a:r>
            <a:r>
              <a:rPr lang="ru-RU" sz="4000" dirty="0" err="1">
                <a:solidFill>
                  <a:srgbClr val="7030A0"/>
                </a:solidFill>
                <a:hlinkClick r:id="rId3" tooltip="Howl's Moving Castle"/>
              </a:rPr>
              <a:t>the</a:t>
            </a:r>
            <a:r>
              <a:rPr lang="ru-RU" sz="4000" dirty="0">
                <a:solidFill>
                  <a:srgbClr val="7030A0"/>
                </a:solidFill>
                <a:hlinkClick r:id="rId3" tooltip="Howl's Moving Castle"/>
              </a:rPr>
              <a:t> </a:t>
            </a:r>
            <a:r>
              <a:rPr lang="ru-RU" sz="4000" dirty="0" err="1">
                <a:solidFill>
                  <a:srgbClr val="7030A0"/>
                </a:solidFill>
                <a:hlinkClick r:id="rId3" tooltip="Howl's Moving Castle"/>
              </a:rPr>
              <a:t>same</a:t>
            </a:r>
            <a:r>
              <a:rPr lang="ru-RU" sz="4000" dirty="0">
                <a:solidFill>
                  <a:srgbClr val="7030A0"/>
                </a:solidFill>
                <a:hlinkClick r:id="rId3" tooltip="Howl's Moving Castle"/>
              </a:rPr>
              <a:t> </a:t>
            </a:r>
            <a:r>
              <a:rPr lang="ru-RU" sz="4000" dirty="0" err="1" smtClean="0">
                <a:solidFill>
                  <a:srgbClr val="7030A0"/>
                </a:solidFill>
                <a:hlinkClick r:id="rId3" tooltip="Howl's Moving Castle"/>
              </a:rPr>
              <a:t>name</a:t>
            </a:r>
            <a:r>
              <a:rPr lang="ru-RU" sz="4000" dirty="0" smtClean="0">
                <a:solidFill>
                  <a:srgbClr val="7030A0"/>
                </a:solidFill>
              </a:rPr>
              <a:t>.</a:t>
            </a:r>
            <a:r>
              <a:rPr lang="ru-RU" sz="4000" dirty="0">
                <a:solidFill>
                  <a:srgbClr val="7030A0"/>
                </a:solidFill>
              </a:rPr>
              <a:t/>
            </a:r>
            <a:br>
              <a:rPr lang="ru-RU" sz="4000" dirty="0">
                <a:solidFill>
                  <a:srgbClr val="7030A0"/>
                </a:solidFill>
              </a:rPr>
            </a:br>
            <a:endParaRPr lang="ru-RU" sz="4000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130" y="2153920"/>
            <a:ext cx="3668918" cy="24099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29" y="2153920"/>
            <a:ext cx="3332480" cy="2409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26" y="4688610"/>
            <a:ext cx="3234685" cy="20404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8695" y="4612100"/>
            <a:ext cx="3823787" cy="21228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069" y="2042160"/>
            <a:ext cx="4003064" cy="23928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858" y="4435059"/>
            <a:ext cx="3597486" cy="229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665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3624" y="160020"/>
            <a:ext cx="7050724" cy="3418440"/>
          </a:xfrm>
        </p:spPr>
        <p:txBody>
          <a:bodyPr>
            <a:noAutofit/>
          </a:bodyPr>
          <a:lstStyle/>
          <a:p>
            <a:pPr algn="ctr"/>
            <a:r>
              <a:rPr lang="en-US" i="1" dirty="0" smtClean="0">
                <a:hlinkClick r:id="rId2" tooltip="Howl's Moving Castle (film)"/>
              </a:rPr>
              <a:t>12B. Howl's </a:t>
            </a:r>
            <a:r>
              <a:rPr lang="en-US" i="1" dirty="0">
                <a:hlinkClick r:id="rId2" tooltip="Howl's Moving Castle (film)"/>
              </a:rPr>
              <a:t>Moving </a:t>
            </a:r>
            <a:r>
              <a:rPr lang="en-US" i="1" dirty="0" smtClean="0">
                <a:hlinkClick r:id="rId2" tooltip="Howl's Moving Castle (film)"/>
              </a:rPr>
              <a:t>Castle</a:t>
            </a:r>
            <a:r>
              <a:rPr lang="en-US" i="1" dirty="0" smtClean="0"/>
              <a:t> </a:t>
            </a:r>
            <a:br>
              <a:rPr lang="en-US" i="1" dirty="0" smtClean="0"/>
            </a:br>
            <a:r>
              <a:rPr lang="en-US" i="1" dirty="0" smtClean="0"/>
              <a:t>(2004)</a:t>
            </a:r>
            <a:br>
              <a:rPr lang="en-US" i="1" dirty="0" smtClean="0"/>
            </a:br>
            <a:r>
              <a:rPr lang="en-US" dirty="0" smtClean="0"/>
              <a:t>is A </a:t>
            </a:r>
            <a:r>
              <a:rPr lang="en-US" dirty="0"/>
              <a:t>love story between </a:t>
            </a:r>
            <a:r>
              <a:rPr lang="en-US" dirty="0" smtClean="0"/>
              <a:t>a girl Sophie</a:t>
            </a:r>
            <a:r>
              <a:rPr lang="en-US" dirty="0"/>
              <a:t>, cursed by a witch into an old </a:t>
            </a:r>
            <a:r>
              <a:rPr lang="en-US" dirty="0" smtClean="0"/>
              <a:t>woman, </a:t>
            </a:r>
            <a:r>
              <a:rPr lang="en-US" dirty="0"/>
              <a:t>and a magician </a:t>
            </a:r>
            <a:r>
              <a:rPr lang="en-US" dirty="0" smtClean="0"/>
              <a:t>Howl.</a:t>
            </a:r>
            <a:r>
              <a:rPr lang="en-US" dirty="0"/>
              <a:t> Sophie seeks her fortune </a:t>
            </a:r>
            <a:r>
              <a:rPr lang="en-US" dirty="0" smtClean="0"/>
              <a:t>and </a:t>
            </a:r>
            <a:r>
              <a:rPr lang="en-US" dirty="0"/>
              <a:t>comes to Howl’s </a:t>
            </a:r>
            <a:r>
              <a:rPr lang="en-US" dirty="0" smtClean="0"/>
              <a:t>castle</a:t>
            </a:r>
            <a:r>
              <a:rPr lang="en-US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en-US" sz="2400" dirty="0" smtClean="0"/>
              <a:t> </a:t>
            </a:r>
            <a:endParaRPr lang="ru-RU" sz="2400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>
          <a:xfrm>
            <a:off x="4722812" y="3500438"/>
            <a:ext cx="7358698" cy="32279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886" y="3687985"/>
            <a:ext cx="4071462" cy="28534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30" y="3687985"/>
            <a:ext cx="4449170" cy="30403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78460"/>
            <a:ext cx="3280886" cy="31498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30" y="160020"/>
            <a:ext cx="4599982" cy="334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50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230" y="3890824"/>
            <a:ext cx="11866880" cy="2841446"/>
          </a:xfrm>
        </p:spPr>
        <p:txBody>
          <a:bodyPr>
            <a:normAutofit/>
          </a:bodyPr>
          <a:lstStyle/>
          <a:p>
            <a:pPr marL="0" indent="0" algn="ctr"/>
            <a:r>
              <a:rPr lang="en-US" sz="4400" dirty="0" smtClean="0"/>
              <a:t>13. His final movie</a:t>
            </a:r>
            <a:r>
              <a:rPr lang="ru-RU" sz="4400" dirty="0" smtClean="0"/>
              <a:t> </a:t>
            </a:r>
            <a:r>
              <a:rPr lang="en-US" sz="4400" i="1" dirty="0" smtClean="0"/>
              <a:t>The </a:t>
            </a:r>
            <a:r>
              <a:rPr lang="en-US" sz="4400" i="1" dirty="0"/>
              <a:t>Wind </a:t>
            </a:r>
            <a:r>
              <a:rPr lang="en-US" sz="4400" i="1" dirty="0" smtClean="0"/>
              <a:t>Rise</a:t>
            </a:r>
            <a:r>
              <a:rPr lang="ru-RU" sz="4400" i="1" dirty="0" smtClean="0"/>
              <a:t> (2012)</a:t>
            </a:r>
            <a:r>
              <a:rPr lang="en-US" sz="4400" dirty="0" smtClean="0"/>
              <a:t>,</a:t>
            </a:r>
            <a:r>
              <a:rPr lang="en-US" sz="4400" dirty="0"/>
              <a:t> tells the story of the </a:t>
            </a:r>
            <a:r>
              <a:rPr lang="en-US" sz="4400" dirty="0" err="1"/>
              <a:t>Horicoshi</a:t>
            </a:r>
            <a:r>
              <a:rPr lang="en-US" sz="4400" dirty="0"/>
              <a:t>, Japan’s World War II airplane designer.. </a:t>
            </a:r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81280"/>
            <a:ext cx="3210560" cy="38963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755" y="206554"/>
            <a:ext cx="3362960" cy="37710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710" y="182244"/>
            <a:ext cx="4571999" cy="370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1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57909" y="3188676"/>
            <a:ext cx="11793414" cy="36693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62" y="3336667"/>
            <a:ext cx="5485301" cy="3417570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992" y="3336667"/>
            <a:ext cx="5349240" cy="34175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3703" y="298209"/>
            <a:ext cx="3817620" cy="289046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57908" y="214399"/>
            <a:ext cx="783101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14. Miyazaki received </a:t>
            </a:r>
            <a:r>
              <a:rPr lang="en-US" sz="6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lot of international </a:t>
            </a:r>
            <a:r>
              <a:rPr lang="en-US" sz="6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awards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130869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299" y="125731"/>
            <a:ext cx="11771631" cy="26631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>15. Now works </a:t>
            </a:r>
            <a:r>
              <a:rPr lang="en-US" sz="4000" dirty="0"/>
              <a:t>at Studio </a:t>
            </a:r>
            <a:r>
              <a:rPr lang="en-US" sz="4000" dirty="0">
                <a:hlinkClick r:id="rId2" tooltip="Ghibli Museum"/>
              </a:rPr>
              <a:t>Ghibli </a:t>
            </a:r>
            <a:r>
              <a:rPr lang="en-US" sz="4000" dirty="0" smtClean="0">
                <a:hlinkClick r:id="rId2" tooltip="Ghibli Museum"/>
              </a:rPr>
              <a:t>Mus</a:t>
            </a:r>
            <a:r>
              <a:rPr lang="en-US" sz="4000" b="1" u="sng" dirty="0" smtClean="0">
                <a:hlinkClick r:id="rId2" tooltip="Ghibli Museum"/>
              </a:rPr>
              <a:t>eu</a:t>
            </a:r>
            <a:r>
              <a:rPr lang="en-US" sz="4000" dirty="0" smtClean="0">
                <a:hlinkClick r:id="rId2" tooltip="Ghibli Museum"/>
              </a:rPr>
              <a:t>m</a:t>
            </a:r>
            <a:r>
              <a:rPr lang="en-US" sz="4000" dirty="0"/>
              <a:t> </a:t>
            </a:r>
            <a:r>
              <a:rPr lang="en-US" sz="4000" dirty="0" smtClean="0"/>
              <a:t>that </a:t>
            </a:r>
            <a:r>
              <a:rPr lang="en-US" sz="4000" dirty="0"/>
              <a:t>he </a:t>
            </a:r>
            <a:r>
              <a:rPr lang="en-US" sz="4000" dirty="0" smtClean="0"/>
              <a:t>founded. During </a:t>
            </a:r>
            <a:r>
              <a:rPr lang="en-US" sz="4000" dirty="0"/>
              <a:t>World </a:t>
            </a:r>
            <a:r>
              <a:rPr lang="en-US" sz="4000" dirty="0" smtClean="0"/>
              <a:t>War </a:t>
            </a:r>
            <a:r>
              <a:rPr lang="en-US" sz="4000" dirty="0"/>
              <a:t>II Italian pilots </a:t>
            </a:r>
            <a:r>
              <a:rPr lang="en-US" sz="4000" dirty="0" smtClean="0"/>
              <a:t>called their </a:t>
            </a:r>
            <a:r>
              <a:rPr lang="en-US" sz="4000" dirty="0"/>
              <a:t>planes </a:t>
            </a:r>
            <a:r>
              <a:rPr lang="en-US" sz="4000" dirty="0" err="1"/>
              <a:t>gilbi</a:t>
            </a:r>
            <a:r>
              <a:rPr lang="en-US" sz="4000" dirty="0"/>
              <a:t> </a:t>
            </a:r>
            <a:r>
              <a:rPr lang="en-US" sz="4000" dirty="0" smtClean="0"/>
              <a:t>that </a:t>
            </a:r>
            <a:r>
              <a:rPr lang="en-US" sz="4000" dirty="0"/>
              <a:t>means a wind in Sahara. </a:t>
            </a: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8" y="2924518"/>
            <a:ext cx="3801402" cy="36260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143" y="2609549"/>
            <a:ext cx="4004787" cy="39409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128" y="2696461"/>
            <a:ext cx="3677920" cy="20410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128" y="4841631"/>
            <a:ext cx="3677920" cy="201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4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678" y="5709138"/>
            <a:ext cx="11898922" cy="95347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Miyazaki uses hand-drawn water colors animation.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140678" y="246186"/>
            <a:ext cx="5076092" cy="5462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>
                <a:solidFill>
                  <a:schemeClr val="tx1"/>
                </a:solidFill>
              </a:rPr>
              <a:t>16. Miyazaki's </a:t>
            </a:r>
            <a:r>
              <a:rPr lang="en-US" sz="3600" dirty="0">
                <a:solidFill>
                  <a:schemeClr val="tx1"/>
                </a:solidFill>
              </a:rPr>
              <a:t>works have the constant themes, </a:t>
            </a:r>
            <a:r>
              <a:rPr lang="en-US" sz="3600" dirty="0" smtClean="0">
                <a:solidFill>
                  <a:schemeClr val="tx1"/>
                </a:solidFill>
              </a:rPr>
              <a:t>such </a:t>
            </a:r>
            <a:r>
              <a:rPr lang="en-US" sz="3600" dirty="0">
                <a:solidFill>
                  <a:schemeClr val="tx1"/>
                </a:solidFill>
              </a:rPr>
              <a:t>as </a:t>
            </a:r>
            <a:endParaRPr lang="ru-RU" sz="3600" dirty="0">
              <a:solidFill>
                <a:schemeClr val="tx1"/>
              </a:solidFill>
            </a:endParaRPr>
          </a:p>
          <a:p>
            <a:r>
              <a:rPr lang="en-US" sz="3600" b="1" dirty="0" smtClean="0">
                <a:solidFill>
                  <a:schemeClr val="bg1"/>
                </a:solidFill>
                <a:hlinkClick r:id="rId2" tooltip="Environmentalism"/>
              </a:rPr>
              <a:t>env</a:t>
            </a:r>
            <a:r>
              <a:rPr lang="en-US" sz="3600" b="1" u="sng" dirty="0" smtClean="0">
                <a:solidFill>
                  <a:schemeClr val="bg1"/>
                </a:solidFill>
                <a:hlinkClick r:id="rId2" tooltip="Environmentalism"/>
              </a:rPr>
              <a:t>i</a:t>
            </a:r>
            <a:r>
              <a:rPr lang="en-US" sz="3600" b="1" dirty="0" smtClean="0">
                <a:solidFill>
                  <a:schemeClr val="bg1"/>
                </a:solidFill>
                <a:hlinkClick r:id="rId2" tooltip="Environmentalism"/>
              </a:rPr>
              <a:t>ronmentalism</a:t>
            </a:r>
            <a:endParaRPr lang="ru-RU" sz="3600" b="1" dirty="0">
              <a:solidFill>
                <a:schemeClr val="bg1"/>
              </a:solidFill>
            </a:endParaRPr>
          </a:p>
          <a:p>
            <a:r>
              <a:rPr lang="en-US" sz="3600" b="1" dirty="0">
                <a:solidFill>
                  <a:schemeClr val="bg1"/>
                </a:solidFill>
              </a:rPr>
              <a:t> </a:t>
            </a:r>
            <a:r>
              <a:rPr lang="en-US" sz="3600" b="1" dirty="0">
                <a:solidFill>
                  <a:schemeClr val="bg1"/>
                </a:solidFill>
                <a:hlinkClick r:id="rId3" tooltip="Pacifism"/>
              </a:rPr>
              <a:t>p</a:t>
            </a:r>
            <a:r>
              <a:rPr lang="en-US" sz="3600" b="1" u="sng" dirty="0">
                <a:solidFill>
                  <a:schemeClr val="bg1"/>
                </a:solidFill>
                <a:hlinkClick r:id="rId3" tooltip="Pacifism"/>
              </a:rPr>
              <a:t>a</a:t>
            </a:r>
            <a:r>
              <a:rPr lang="en-US" sz="3600" b="1" dirty="0">
                <a:solidFill>
                  <a:schemeClr val="bg1"/>
                </a:solidFill>
                <a:hlinkClick r:id="rId3" tooltip="Pacifism"/>
              </a:rPr>
              <a:t>cifism</a:t>
            </a:r>
            <a:r>
              <a:rPr lang="en-US" sz="3600" b="1" dirty="0">
                <a:solidFill>
                  <a:schemeClr val="bg1"/>
                </a:solidFill>
              </a:rPr>
              <a:t>, </a:t>
            </a:r>
            <a:endParaRPr lang="ru-RU" sz="3600" b="1" dirty="0">
              <a:solidFill>
                <a:schemeClr val="bg1"/>
              </a:solidFill>
            </a:endParaRPr>
          </a:p>
          <a:p>
            <a:r>
              <a:rPr lang="en-US" sz="3600" b="1" dirty="0">
                <a:solidFill>
                  <a:schemeClr val="bg1"/>
                </a:solidFill>
                <a:hlinkClick r:id="rId4" tooltip="Feminism"/>
              </a:rPr>
              <a:t>f</a:t>
            </a:r>
            <a:r>
              <a:rPr lang="en-US" sz="3600" b="1" u="sng" dirty="0">
                <a:solidFill>
                  <a:schemeClr val="bg1"/>
                </a:solidFill>
                <a:hlinkClick r:id="rId4" tooltip="Feminism"/>
              </a:rPr>
              <a:t>e</a:t>
            </a:r>
            <a:r>
              <a:rPr lang="en-US" sz="3600" b="1" dirty="0">
                <a:solidFill>
                  <a:schemeClr val="bg1"/>
                </a:solidFill>
                <a:hlinkClick r:id="rId4" tooltip="Feminism"/>
              </a:rPr>
              <a:t>minism</a:t>
            </a:r>
            <a:r>
              <a:rPr lang="en-US" sz="3600" b="1" dirty="0">
                <a:solidFill>
                  <a:schemeClr val="bg1"/>
                </a:solidFill>
              </a:rPr>
              <a:t>, </a:t>
            </a:r>
            <a:endParaRPr lang="ru-RU" sz="3600" b="1" dirty="0">
              <a:solidFill>
                <a:schemeClr val="bg1"/>
              </a:solidFill>
            </a:endParaRPr>
          </a:p>
          <a:p>
            <a:r>
              <a:rPr lang="en-US" sz="3600" b="1" u="sng" dirty="0">
                <a:solidFill>
                  <a:schemeClr val="bg1"/>
                </a:solidFill>
              </a:rPr>
              <a:t>childhood.</a:t>
            </a:r>
            <a:endParaRPr lang="ru-RU" sz="3600" b="1" u="sng" dirty="0">
              <a:solidFill>
                <a:schemeClr val="bg1"/>
              </a:solidFill>
            </a:endParaRPr>
          </a:p>
        </p:txBody>
      </p:sp>
      <p:pic>
        <p:nvPicPr>
          <p:cNvPr id="3076" name="Picture 4" descr="Картинки по запросу kiki's delivery servi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770" y="246186"/>
            <a:ext cx="6822830" cy="4947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443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908" y="187569"/>
            <a:ext cx="11797712" cy="150311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17. </a:t>
            </a:r>
            <a:r>
              <a:rPr lang="ru-RU" dirty="0" err="1" smtClean="0"/>
              <a:t>Many</a:t>
            </a:r>
            <a:r>
              <a:rPr lang="ru-RU" dirty="0" smtClean="0"/>
              <a:t> </a:t>
            </a:r>
            <a:r>
              <a:rPr lang="ru-RU" dirty="0" err="1"/>
              <a:t>of</a:t>
            </a:r>
            <a:r>
              <a:rPr lang="ru-RU" dirty="0"/>
              <a:t> </a:t>
            </a:r>
            <a:r>
              <a:rPr lang="ru-RU" dirty="0" err="1"/>
              <a:t>Miyazaki's</a:t>
            </a:r>
            <a:r>
              <a:rPr lang="ru-RU" dirty="0"/>
              <a:t> </a:t>
            </a:r>
            <a:r>
              <a:rPr lang="ru-RU" dirty="0" err="1"/>
              <a:t>films</a:t>
            </a:r>
            <a:r>
              <a:rPr lang="ru-RU" dirty="0"/>
              <a:t> </a:t>
            </a:r>
            <a:r>
              <a:rPr lang="ru-RU" dirty="0" err="1"/>
              <a:t>have</a:t>
            </a:r>
            <a:r>
              <a:rPr lang="ru-RU" dirty="0"/>
              <a:t> </a:t>
            </a:r>
            <a:r>
              <a:rPr lang="ru-RU" dirty="0" err="1"/>
              <a:t>strong</a:t>
            </a:r>
            <a:r>
              <a:rPr lang="ru-RU" dirty="0"/>
              <a:t> </a:t>
            </a:r>
            <a:r>
              <a:rPr lang="ru-RU" dirty="0" err="1"/>
              <a:t>female</a:t>
            </a:r>
            <a:r>
              <a:rPr lang="ru-RU" dirty="0"/>
              <a:t> </a:t>
            </a:r>
            <a:r>
              <a:rPr lang="ru-RU" dirty="0" err="1"/>
              <a:t>protagonists</a:t>
            </a:r>
            <a:r>
              <a:rPr lang="ru-RU" dirty="0"/>
              <a:t> </a:t>
            </a:r>
            <a:r>
              <a:rPr lang="ru-RU" dirty="0" err="1"/>
              <a:t>who</a:t>
            </a:r>
            <a:r>
              <a:rPr lang="ru-RU" dirty="0"/>
              <a:t> </a:t>
            </a:r>
            <a:r>
              <a:rPr lang="ru-RU" dirty="0" err="1"/>
              <a:t>go</a:t>
            </a:r>
            <a:r>
              <a:rPr lang="ru-RU" dirty="0"/>
              <a:t> </a:t>
            </a:r>
            <a:r>
              <a:rPr lang="ru-RU" dirty="0" err="1"/>
              <a:t>against</a:t>
            </a:r>
            <a:r>
              <a:rPr lang="ru-RU" dirty="0"/>
              <a:t> </a:t>
            </a:r>
            <a:r>
              <a:rPr lang="ru-RU" dirty="0" err="1"/>
              <a:t>common</a:t>
            </a:r>
            <a:r>
              <a:rPr lang="ru-RU" dirty="0"/>
              <a:t> </a:t>
            </a:r>
            <a:r>
              <a:rPr lang="ru-RU" dirty="0" err="1"/>
              <a:t>gender</a:t>
            </a:r>
            <a:r>
              <a:rPr lang="ru-RU" dirty="0"/>
              <a:t> </a:t>
            </a:r>
            <a:r>
              <a:rPr lang="ru-RU" dirty="0" err="1"/>
              <a:t>role</a:t>
            </a:r>
            <a:r>
              <a:rPr lang="ru-RU" dirty="0"/>
              <a:t> </a:t>
            </a:r>
            <a:r>
              <a:rPr lang="ru-RU" dirty="0" err="1"/>
              <a:t>in</a:t>
            </a:r>
            <a:r>
              <a:rPr lang="ru-RU" dirty="0"/>
              <a:t> </a:t>
            </a:r>
            <a:r>
              <a:rPr lang="ru-RU" dirty="0" err="1"/>
              <a:t>Japanese</a:t>
            </a:r>
            <a:r>
              <a:rPr lang="ru-RU" dirty="0"/>
              <a:t> </a:t>
            </a:r>
            <a:r>
              <a:rPr lang="ru-RU" dirty="0" err="1"/>
              <a:t>cinema</a:t>
            </a:r>
            <a:r>
              <a:rPr lang="ru-RU" dirty="0"/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0" b="30175"/>
          <a:stretch/>
        </p:blipFill>
        <p:spPr>
          <a:xfrm>
            <a:off x="257908" y="2100263"/>
            <a:ext cx="8140025" cy="446405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980" y="2100264"/>
            <a:ext cx="3469640" cy="235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61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0030" y="1451610"/>
            <a:ext cx="11430000" cy="512064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-to</a:t>
            </a:r>
            <a:r>
              <a:rPr lang="ru-RU" dirty="0" smtClean="0"/>
              <a:t> </a:t>
            </a:r>
            <a:r>
              <a:rPr lang="en-US" dirty="0" smtClean="0"/>
              <a:t>study </a:t>
            </a:r>
            <a:r>
              <a:rPr lang="en-US" dirty="0"/>
              <a:t>the history of anime  and the filmography of </a:t>
            </a:r>
            <a:r>
              <a:rPr lang="en-US" dirty="0" smtClean="0"/>
              <a:t>the famous </a:t>
            </a:r>
            <a:r>
              <a:rPr lang="en-US" dirty="0"/>
              <a:t>anime director </a:t>
            </a:r>
            <a:r>
              <a:rPr lang="en-US" dirty="0" err="1"/>
              <a:t>Hayao</a:t>
            </a:r>
            <a:r>
              <a:rPr lang="en-US" dirty="0"/>
              <a:t> </a:t>
            </a:r>
            <a:r>
              <a:rPr lang="en-US" dirty="0" smtClean="0"/>
              <a:t>Miyazaki</a:t>
            </a:r>
            <a:br>
              <a:rPr lang="en-US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-to </a:t>
            </a:r>
            <a:r>
              <a:rPr lang="en-US" dirty="0"/>
              <a:t>understand the </a:t>
            </a:r>
            <a:r>
              <a:rPr lang="en-US" dirty="0" smtClean="0"/>
              <a:t>reasons </a:t>
            </a:r>
            <a:r>
              <a:rPr lang="en-US" dirty="0"/>
              <a:t>for the international </a:t>
            </a:r>
            <a:r>
              <a:rPr lang="en-US" dirty="0" smtClean="0"/>
              <a:t>success </a:t>
            </a:r>
            <a:r>
              <a:rPr lang="en-US" dirty="0"/>
              <a:t>of anime</a:t>
            </a:r>
            <a:r>
              <a:rPr lang="en-US" dirty="0" smtClean="0"/>
              <a:t>;</a:t>
            </a:r>
            <a:br>
              <a:rPr lang="en-US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-to </a:t>
            </a:r>
            <a:r>
              <a:rPr lang="en-US" dirty="0"/>
              <a:t>study anime influence on our schoolmates’ life.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0030" y="262890"/>
            <a:ext cx="11692890" cy="982980"/>
          </a:xfrm>
        </p:spPr>
        <p:txBody>
          <a:bodyPr>
            <a:normAutofit/>
          </a:bodyPr>
          <a:lstStyle/>
          <a:p>
            <a:pPr marL="0" indent="0" algn="ctr">
              <a:buNone/>
              <a:tabLst>
                <a:tab pos="1885950" algn="l"/>
              </a:tabLst>
            </a:pPr>
            <a:r>
              <a:rPr lang="en-US" sz="4800" dirty="0" smtClean="0">
                <a:solidFill>
                  <a:schemeClr val="tx1"/>
                </a:solidFill>
              </a:rPr>
              <a:t>1.The aims </a:t>
            </a:r>
            <a:r>
              <a:rPr lang="en-US" sz="4800" dirty="0">
                <a:solidFill>
                  <a:schemeClr val="tx1"/>
                </a:solidFill>
              </a:rPr>
              <a:t>of </a:t>
            </a:r>
            <a:r>
              <a:rPr lang="en-US" sz="4800" dirty="0" smtClean="0">
                <a:solidFill>
                  <a:schemeClr val="tx1"/>
                </a:solidFill>
              </a:rPr>
              <a:t>our </a:t>
            </a:r>
            <a:r>
              <a:rPr lang="en-US" sz="4800" dirty="0">
                <a:solidFill>
                  <a:schemeClr val="tx1"/>
                </a:solidFill>
              </a:rPr>
              <a:t>project are</a:t>
            </a:r>
            <a:endParaRPr lang="ru-RU" sz="4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706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31719" y="149205"/>
            <a:ext cx="4749266" cy="706580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hlinkClick r:id="rId2" tooltip="Anime club"/>
              </a:rPr>
              <a:t>Anime fan clubs</a:t>
            </a:r>
            <a:r>
              <a:rPr lang="en-US" sz="2000" dirty="0"/>
              <a:t> gave rise to </a:t>
            </a:r>
            <a:r>
              <a:rPr lang="en-US" sz="2000" dirty="0">
                <a:hlinkClick r:id="rId3" tooltip="Anime convention"/>
              </a:rPr>
              <a:t>anime conventions</a:t>
            </a:r>
            <a:r>
              <a:rPr lang="en-US" sz="2000" dirty="0"/>
              <a:t>.</a:t>
            </a:r>
            <a:endParaRPr lang="ru-RU" sz="20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494585" y="715107"/>
            <a:ext cx="5486400" cy="6051539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</a:rPr>
              <a:t>Anime conventions have workshops where you can learn how to draw anime or </a:t>
            </a:r>
            <a:r>
              <a:rPr lang="en-US" sz="2800" dirty="0">
                <a:solidFill>
                  <a:schemeClr val="tx1"/>
                </a:solidFill>
                <a:hlinkClick r:id="rId4" tooltip="Manga"/>
              </a:rPr>
              <a:t>manga</a:t>
            </a:r>
            <a:r>
              <a:rPr lang="en-US" sz="2800" dirty="0">
                <a:solidFill>
                  <a:schemeClr val="tx1"/>
                </a:solidFill>
              </a:rPr>
              <a:t>, make computer animation, or become a voice </a:t>
            </a:r>
            <a:r>
              <a:rPr lang="en-US" sz="2800" dirty="0" smtClean="0">
                <a:solidFill>
                  <a:schemeClr val="tx1"/>
                </a:solidFill>
              </a:rPr>
              <a:t>actor. 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215" y="3352666"/>
            <a:ext cx="5322278" cy="3413981"/>
          </a:xfr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64124" y="4034717"/>
            <a:ext cx="5673968" cy="25442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chemeClr val="tx1"/>
                </a:solidFill>
              </a:rPr>
              <a:t>18. Anime conventions</a:t>
            </a:r>
            <a:r>
              <a:rPr lang="en-US" sz="4000" dirty="0">
                <a:solidFill>
                  <a:schemeClr val="tx1"/>
                </a:solidFill>
              </a:rPr>
              <a:t> are events where fans come </a:t>
            </a:r>
            <a:r>
              <a:rPr lang="en-US" sz="4000" dirty="0" smtClean="0">
                <a:solidFill>
                  <a:schemeClr val="tx1"/>
                </a:solidFill>
              </a:rPr>
              <a:t>together </a:t>
            </a:r>
            <a:endParaRPr lang="ru-RU" sz="40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1028" name="Picture 4" descr="Картинки по запросу аниме конвеншн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31" y="149205"/>
            <a:ext cx="5754932" cy="373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69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" y="217171"/>
            <a:ext cx="11649222" cy="3954780"/>
          </a:xfrm>
        </p:spPr>
        <p:txBody>
          <a:bodyPr>
            <a:normAutofit/>
          </a:bodyPr>
          <a:lstStyle/>
          <a:p>
            <a:r>
              <a:rPr lang="en-US" dirty="0" smtClean="0"/>
              <a:t>19. The term "cosplay" is a contraction of the words </a:t>
            </a:r>
            <a:r>
              <a:rPr lang="en-US" dirty="0" smtClean="0">
                <a:hlinkClick r:id="rId2" tooltip="Costume"/>
              </a:rPr>
              <a:t>costume</a:t>
            </a:r>
            <a:r>
              <a:rPr lang="en-US" dirty="0" smtClean="0"/>
              <a:t> and </a:t>
            </a:r>
            <a:r>
              <a:rPr lang="en-US" dirty="0" smtClean="0">
                <a:hlinkClick r:id="rId3" tooltip="Role-play"/>
              </a:rPr>
              <a:t>role-play</a:t>
            </a:r>
            <a:r>
              <a:rPr lang="en-US" dirty="0" smtClean="0"/>
              <a:t>. It is A Contest of costumes  in which participants called cosplayers wear </a:t>
            </a:r>
            <a:r>
              <a:rPr lang="en-US" dirty="0" smtClean="0">
                <a:hlinkClick r:id="rId2" tooltip="Costume"/>
              </a:rPr>
              <a:t>costumes</a:t>
            </a: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to represent an anime character.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892" y="3411416"/>
            <a:ext cx="3200400" cy="33293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" y="3411415"/>
            <a:ext cx="4709159" cy="332935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674" y="2838937"/>
            <a:ext cx="3168696" cy="390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41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" y="4103078"/>
            <a:ext cx="12145736" cy="254390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20.There </a:t>
            </a:r>
            <a:r>
              <a:rPr lang="en-US" dirty="0"/>
              <a:t>are sites on the Net that teach to draw </a:t>
            </a:r>
            <a:r>
              <a:rPr lang="en-US" dirty="0" smtClean="0"/>
              <a:t>in </a:t>
            </a:r>
            <a:r>
              <a:rPr lang="en-US" dirty="0"/>
              <a:t>the 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dirty="0"/>
              <a:t>nime style </a:t>
            </a:r>
            <a:r>
              <a:rPr lang="en-US" dirty="0" smtClean="0"/>
              <a:t>or </a:t>
            </a:r>
            <a:r>
              <a:rPr lang="en-US" dirty="0"/>
              <a:t>put make up </a:t>
            </a:r>
            <a:r>
              <a:rPr lang="en-US" dirty="0" smtClean="0"/>
              <a:t>in </a:t>
            </a:r>
            <a:r>
              <a:rPr lang="en-US" dirty="0"/>
              <a:t>order </a:t>
            </a:r>
            <a:r>
              <a:rPr lang="en-US" dirty="0" smtClean="0"/>
              <a:t>to </a:t>
            </a:r>
            <a:r>
              <a:rPr lang="en-US" dirty="0"/>
              <a:t>look like </a:t>
            </a:r>
            <a:r>
              <a:rPr lang="en-US" dirty="0" smtClean="0"/>
              <a:t>anime characters.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996" y="258498"/>
            <a:ext cx="1767583" cy="141790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221" y="258498"/>
            <a:ext cx="1899139" cy="14179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1" y="258499"/>
            <a:ext cx="1683434" cy="14179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779" y="258498"/>
            <a:ext cx="1780760" cy="17134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97" y="2093010"/>
            <a:ext cx="3419340" cy="2174484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003" y="258498"/>
            <a:ext cx="4426766" cy="30005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35" y="1758756"/>
            <a:ext cx="2977150" cy="250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7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632" y="6342185"/>
            <a:ext cx="11687906" cy="17975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       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632" y="211015"/>
            <a:ext cx="11687906" cy="6310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dirty="0" smtClean="0">
                <a:solidFill>
                  <a:schemeClr val="tx1"/>
                </a:solidFill>
              </a:rPr>
              <a:t>21. We </a:t>
            </a:r>
            <a:r>
              <a:rPr lang="en-US" sz="4400" dirty="0">
                <a:solidFill>
                  <a:schemeClr val="tx1"/>
                </a:solidFill>
              </a:rPr>
              <a:t>have conducted a </a:t>
            </a:r>
            <a:r>
              <a:rPr lang="en-US" sz="4400" b="1" dirty="0">
                <a:solidFill>
                  <a:schemeClr val="tx1"/>
                </a:solidFill>
              </a:rPr>
              <a:t>survey</a:t>
            </a:r>
            <a:r>
              <a:rPr lang="en-US" sz="4400" dirty="0">
                <a:solidFill>
                  <a:schemeClr val="tx1"/>
                </a:solidFill>
              </a:rPr>
              <a:t> of 32 students between the ages of 13-15. We asked our </a:t>
            </a:r>
            <a:r>
              <a:rPr lang="en-US" sz="4400" dirty="0" smtClean="0">
                <a:solidFill>
                  <a:schemeClr val="tx1"/>
                </a:solidFill>
              </a:rPr>
              <a:t>schoolmates </a:t>
            </a:r>
            <a:endParaRPr lang="ru-RU" sz="4400" dirty="0">
              <a:solidFill>
                <a:schemeClr val="tx1"/>
              </a:solidFill>
            </a:endParaRPr>
          </a:p>
          <a:p>
            <a:pPr lvl="0"/>
            <a:r>
              <a:rPr lang="en-US" sz="4400" dirty="0">
                <a:solidFill>
                  <a:schemeClr val="tx1"/>
                </a:solidFill>
              </a:rPr>
              <a:t>if they like watching anime;</a:t>
            </a:r>
            <a:endParaRPr lang="ru-RU" sz="4400" dirty="0">
              <a:solidFill>
                <a:schemeClr val="tx1"/>
              </a:solidFill>
            </a:endParaRPr>
          </a:p>
          <a:p>
            <a:pPr lvl="0"/>
            <a:r>
              <a:rPr lang="en-US" sz="4400" dirty="0">
                <a:solidFill>
                  <a:schemeClr val="tx1"/>
                </a:solidFill>
              </a:rPr>
              <a:t>and if yes, why they like anime;</a:t>
            </a:r>
            <a:endParaRPr lang="ru-RU" sz="4400" dirty="0">
              <a:solidFill>
                <a:schemeClr val="tx1"/>
              </a:solidFill>
            </a:endParaRPr>
          </a:p>
          <a:p>
            <a:pPr lvl="0"/>
            <a:r>
              <a:rPr lang="en-US" sz="4400" dirty="0">
                <a:solidFill>
                  <a:schemeClr val="tx1"/>
                </a:solidFill>
              </a:rPr>
              <a:t>how anime have influenced </a:t>
            </a:r>
            <a:r>
              <a:rPr lang="en-US" sz="4400" dirty="0" smtClean="0">
                <a:solidFill>
                  <a:schemeClr val="tx1"/>
                </a:solidFill>
              </a:rPr>
              <a:t>their </a:t>
            </a:r>
            <a:r>
              <a:rPr lang="en-US" sz="4400" dirty="0">
                <a:solidFill>
                  <a:schemeClr val="tx1"/>
                </a:solidFill>
              </a:rPr>
              <a:t>life;</a:t>
            </a:r>
            <a:endParaRPr lang="ru-RU" sz="4400" dirty="0">
              <a:solidFill>
                <a:schemeClr val="tx1"/>
              </a:solidFill>
            </a:endParaRPr>
          </a:p>
          <a:p>
            <a:pPr lvl="0"/>
            <a:r>
              <a:rPr lang="en-US" sz="4400" dirty="0">
                <a:solidFill>
                  <a:schemeClr val="tx1"/>
                </a:solidFill>
              </a:rPr>
              <a:t>what their </a:t>
            </a:r>
            <a:r>
              <a:rPr lang="en-US" sz="4400" dirty="0" err="1">
                <a:solidFill>
                  <a:schemeClr val="tx1"/>
                </a:solidFill>
              </a:rPr>
              <a:t>favourite</a:t>
            </a:r>
            <a:r>
              <a:rPr lang="en-US" sz="4400" dirty="0">
                <a:solidFill>
                  <a:schemeClr val="tx1"/>
                </a:solidFill>
              </a:rPr>
              <a:t> anime is 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2203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63" y="5779477"/>
            <a:ext cx="11687906" cy="9378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> </a:t>
            </a:r>
            <a:r>
              <a:rPr lang="en-US" dirty="0" smtClean="0"/>
              <a:t>                        </a:t>
            </a:r>
            <a:br>
              <a:rPr lang="en-US" dirty="0" smtClean="0"/>
            </a:br>
            <a:r>
              <a:rPr lang="en-US" sz="4900" dirty="0" smtClean="0"/>
              <a:t>22</a:t>
            </a:r>
            <a:r>
              <a:rPr lang="en-US" sz="4900" dirty="0"/>
              <a:t>. The results of the survey</a:t>
            </a:r>
            <a:r>
              <a:rPr lang="ru-RU" sz="4900" dirty="0"/>
              <a:t/>
            </a:r>
            <a:br>
              <a:rPr lang="ru-RU" sz="4900" dirty="0"/>
            </a:br>
            <a:endParaRPr lang="ru-RU" sz="4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4463" y="105508"/>
            <a:ext cx="11687905" cy="5673969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75 % </a:t>
            </a:r>
            <a:r>
              <a:rPr lang="en-US" sz="3600" dirty="0" smtClean="0">
                <a:solidFill>
                  <a:schemeClr val="tx1"/>
                </a:solidFill>
              </a:rPr>
              <a:t>of </a:t>
            </a:r>
            <a:r>
              <a:rPr lang="en-US" sz="3600" dirty="0">
                <a:solidFill>
                  <a:schemeClr val="tx1"/>
                </a:solidFill>
              </a:rPr>
              <a:t>the students are fond of anime and often </a:t>
            </a:r>
            <a:r>
              <a:rPr lang="en-US" sz="3600" dirty="0" smtClean="0">
                <a:solidFill>
                  <a:schemeClr val="tx1"/>
                </a:solidFill>
              </a:rPr>
              <a:t>watch </a:t>
            </a:r>
            <a:r>
              <a:rPr lang="en-US" sz="3600" dirty="0">
                <a:solidFill>
                  <a:schemeClr val="tx1"/>
                </a:solidFill>
              </a:rPr>
              <a:t>them</a:t>
            </a:r>
            <a:endParaRPr lang="ru-RU" sz="3600" dirty="0">
              <a:solidFill>
                <a:schemeClr val="tx1"/>
              </a:solidFill>
            </a:endParaRPr>
          </a:p>
          <a:p>
            <a:r>
              <a:rPr lang="en-US" sz="3600" dirty="0">
                <a:solidFill>
                  <a:schemeClr val="tx1"/>
                </a:solidFill>
              </a:rPr>
              <a:t>The series “Fairy Tail” are the </a:t>
            </a:r>
            <a:r>
              <a:rPr lang="en-US" sz="3600" dirty="0" err="1">
                <a:solidFill>
                  <a:schemeClr val="tx1"/>
                </a:solidFill>
              </a:rPr>
              <a:t>favourite</a:t>
            </a:r>
            <a:r>
              <a:rPr lang="en-US" sz="3600" dirty="0">
                <a:solidFill>
                  <a:schemeClr val="tx1"/>
                </a:solidFill>
              </a:rPr>
              <a:t> anime for 14 </a:t>
            </a:r>
            <a:r>
              <a:rPr lang="en-US" sz="3600" dirty="0" smtClean="0">
                <a:solidFill>
                  <a:schemeClr val="tx1"/>
                </a:solidFill>
              </a:rPr>
              <a:t>%.</a:t>
            </a:r>
            <a:endParaRPr lang="ru-RU" sz="3600" dirty="0">
              <a:solidFill>
                <a:schemeClr val="tx1"/>
              </a:solidFill>
            </a:endParaRPr>
          </a:p>
          <a:p>
            <a:r>
              <a:rPr lang="en-US" sz="3600" dirty="0">
                <a:solidFill>
                  <a:schemeClr val="tx1"/>
                </a:solidFill>
              </a:rPr>
              <a:t>About 30 % </a:t>
            </a:r>
            <a:r>
              <a:rPr lang="en-US" sz="3600" dirty="0" smtClean="0">
                <a:solidFill>
                  <a:schemeClr val="tx1"/>
                </a:solidFill>
              </a:rPr>
              <a:t>believe </a:t>
            </a:r>
            <a:r>
              <a:rPr lang="en-US" sz="3600" dirty="0">
                <a:solidFill>
                  <a:schemeClr val="tx1"/>
                </a:solidFill>
              </a:rPr>
              <a:t>that anime have </a:t>
            </a:r>
            <a:r>
              <a:rPr lang="en-US" sz="3600" b="1" dirty="0">
                <a:solidFill>
                  <a:schemeClr val="tx1"/>
                </a:solidFill>
              </a:rPr>
              <a:t>i</a:t>
            </a:r>
            <a:r>
              <a:rPr lang="en-US" sz="3600" dirty="0">
                <a:solidFill>
                  <a:schemeClr val="tx1"/>
                </a:solidFill>
              </a:rPr>
              <a:t>nfluenced their life.</a:t>
            </a:r>
            <a:endParaRPr lang="ru-RU" sz="3600" dirty="0">
              <a:solidFill>
                <a:schemeClr val="tx1"/>
              </a:solidFill>
            </a:endParaRPr>
          </a:p>
          <a:p>
            <a:r>
              <a:rPr lang="en-US" sz="3600" dirty="0">
                <a:solidFill>
                  <a:schemeClr val="tx1"/>
                </a:solidFill>
              </a:rPr>
              <a:t>14% </a:t>
            </a:r>
            <a:r>
              <a:rPr lang="en-US" sz="3600" dirty="0" smtClean="0">
                <a:solidFill>
                  <a:schemeClr val="tx1"/>
                </a:solidFill>
              </a:rPr>
              <a:t>of </a:t>
            </a:r>
            <a:r>
              <a:rPr lang="en-US" sz="3600" dirty="0">
                <a:solidFill>
                  <a:schemeClr val="tx1"/>
                </a:solidFill>
              </a:rPr>
              <a:t>the respondents </a:t>
            </a:r>
            <a:r>
              <a:rPr lang="en-US" sz="3600" dirty="0" smtClean="0">
                <a:solidFill>
                  <a:schemeClr val="tx1"/>
                </a:solidFill>
              </a:rPr>
              <a:t>want to </a:t>
            </a:r>
            <a:r>
              <a:rPr lang="en-US" sz="3600" dirty="0">
                <a:solidFill>
                  <a:schemeClr val="tx1"/>
                </a:solidFill>
              </a:rPr>
              <a:t>take part in a </a:t>
            </a:r>
            <a:r>
              <a:rPr lang="en-US" sz="3600" dirty="0" smtClean="0">
                <a:solidFill>
                  <a:schemeClr val="tx1"/>
                </a:solidFill>
              </a:rPr>
              <a:t>cosplay.  </a:t>
            </a:r>
            <a:endParaRPr lang="ru-RU" sz="3600" dirty="0">
              <a:solidFill>
                <a:schemeClr val="tx1"/>
              </a:solidFill>
            </a:endParaRPr>
          </a:p>
          <a:p>
            <a:endParaRPr lang="ru-RU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303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5440962"/>
            <a:ext cx="11784330" cy="1323253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23. The </a:t>
            </a:r>
            <a:r>
              <a:rPr lang="en-US" dirty="0"/>
              <a:t>series “Fairy Tail” (by </a:t>
            </a:r>
            <a:r>
              <a:rPr lang="en-US" dirty="0" err="1"/>
              <a:t>Ishihira</a:t>
            </a:r>
            <a:r>
              <a:rPr lang="en-US" dirty="0"/>
              <a:t> Shinji)</a:t>
            </a:r>
            <a:r>
              <a:rPr lang="en-US" b="1" dirty="0"/>
              <a:t> </a:t>
            </a:r>
            <a:r>
              <a:rPr lang="en-US" dirty="0" smtClean="0"/>
              <a:t>are </a:t>
            </a:r>
            <a:r>
              <a:rPr lang="en-US" dirty="0"/>
              <a:t>the </a:t>
            </a:r>
            <a:r>
              <a:rPr lang="en-US" dirty="0" err="1"/>
              <a:t>favourite</a:t>
            </a:r>
            <a:r>
              <a:rPr lang="en-US" dirty="0"/>
              <a:t> anime for 14 % of </a:t>
            </a:r>
            <a:r>
              <a:rPr lang="en-US" dirty="0" smtClean="0"/>
              <a:t>the students</a:t>
            </a:r>
            <a:r>
              <a:rPr lang="en-US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Картинки по запросу cartoon fairy tai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7" y="90268"/>
            <a:ext cx="3619793" cy="272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cartoon fairy tai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605" y="137161"/>
            <a:ext cx="4096856" cy="2523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cartoon fairy tai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49" y="90269"/>
            <a:ext cx="3749920" cy="222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airy-Tail-fairy-tail-9163460-1024-76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9596" y="2520463"/>
            <a:ext cx="3763334" cy="248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77" y="2895600"/>
            <a:ext cx="3704492" cy="231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Картинки по запросу cartoon fairy tail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606" y="2684586"/>
            <a:ext cx="4096856" cy="246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2011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4453" y="5982824"/>
            <a:ext cx="11686870" cy="714959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 </a:t>
            </a:r>
            <a:r>
              <a:rPr lang="en-US" sz="4000" dirty="0" smtClean="0"/>
              <a:t>24. </a:t>
            </a:r>
            <a:r>
              <a:rPr lang="en-US" sz="4000" dirty="0" err="1" smtClean="0"/>
              <a:t>Favourite</a:t>
            </a:r>
            <a:r>
              <a:rPr lang="en-US" sz="4000" dirty="0" smtClean="0"/>
              <a:t> films of our respondents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75848" y="128954"/>
            <a:ext cx="4689229" cy="56622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“</a:t>
            </a:r>
            <a:r>
              <a:rPr lang="en-US" sz="2800" dirty="0"/>
              <a:t>Your Name”,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“</a:t>
            </a:r>
            <a:r>
              <a:rPr lang="en-US" sz="2800" dirty="0"/>
              <a:t>The Garden of Words“,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”</a:t>
            </a:r>
            <a:r>
              <a:rPr lang="en-US" sz="2800" dirty="0" err="1" smtClean="0"/>
              <a:t>Totamo</a:t>
            </a:r>
            <a:r>
              <a:rPr lang="en-US" sz="2800" dirty="0" smtClean="0"/>
              <a:t> </a:t>
            </a:r>
            <a:r>
              <a:rPr lang="en-US" sz="2800" dirty="0"/>
              <a:t>Love Story</a:t>
            </a:r>
            <a:r>
              <a:rPr lang="en-US" sz="2800" dirty="0" smtClean="0"/>
              <a:t>”,</a:t>
            </a:r>
          </a:p>
          <a:p>
            <a:pPr marL="0" indent="0">
              <a:buNone/>
            </a:pPr>
            <a:r>
              <a:rPr lang="en-US" sz="2800" dirty="0" smtClean="0"/>
              <a:t>” </a:t>
            </a:r>
            <a:r>
              <a:rPr lang="en-US" sz="2800" dirty="0"/>
              <a:t>Beyond </a:t>
            </a:r>
            <a:r>
              <a:rPr lang="en-US" sz="2800" dirty="0" smtClean="0"/>
              <a:t>the Boundary</a:t>
            </a:r>
            <a:r>
              <a:rPr lang="en-US" sz="2800" dirty="0"/>
              <a:t> </a:t>
            </a:r>
            <a:r>
              <a:rPr lang="en-US" sz="2800" dirty="0" smtClean="0"/>
              <a:t>“,</a:t>
            </a:r>
          </a:p>
          <a:p>
            <a:pPr marL="0" indent="0">
              <a:buNone/>
            </a:pPr>
            <a:r>
              <a:rPr lang="en-US" sz="2800" dirty="0" smtClean="0"/>
              <a:t>”</a:t>
            </a:r>
            <a:r>
              <a:rPr lang="en-US" sz="2800" dirty="0"/>
              <a:t> Full Metal Panic”,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“</a:t>
            </a:r>
            <a:r>
              <a:rPr lang="en-US" sz="2800" dirty="0" err="1"/>
              <a:t>Ponyo</a:t>
            </a:r>
            <a:r>
              <a:rPr lang="en-US" sz="2800" dirty="0"/>
              <a:t> on the Cliff</a:t>
            </a:r>
            <a:r>
              <a:rPr lang="en-US" sz="2800" dirty="0" smtClean="0"/>
              <a:t>”,</a:t>
            </a:r>
          </a:p>
          <a:p>
            <a:pPr marL="0" indent="0">
              <a:buNone/>
            </a:pPr>
            <a:r>
              <a:rPr lang="en-US" sz="2800" dirty="0" smtClean="0"/>
              <a:t> </a:t>
            </a:r>
            <a:r>
              <a:rPr lang="en-US" sz="2800" dirty="0"/>
              <a:t>“Moving Castle”,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“</a:t>
            </a:r>
            <a:r>
              <a:rPr lang="en-US" sz="2800" dirty="0"/>
              <a:t>The Country Doctor”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“</a:t>
            </a:r>
            <a:r>
              <a:rPr lang="en-US" sz="2800" dirty="0"/>
              <a:t>Sword  </a:t>
            </a:r>
            <a:r>
              <a:rPr lang="en-US" sz="2800" dirty="0" smtClean="0"/>
              <a:t> </a:t>
            </a:r>
            <a:r>
              <a:rPr lang="en-US" sz="2800" dirty="0"/>
              <a:t>Art Online</a:t>
            </a:r>
            <a:r>
              <a:rPr lang="en-US" sz="2800" dirty="0" smtClean="0"/>
              <a:t>”</a:t>
            </a:r>
            <a:endParaRPr lang="ru-RU" sz="2800" dirty="0"/>
          </a:p>
        </p:txBody>
      </p:sp>
      <p:pic>
        <p:nvPicPr>
          <p:cNvPr id="1026" name="Picture 2" descr="Картинки по запросу The Garden of Words picture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325" y="169985"/>
            <a:ext cx="2520935" cy="2995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ртинки по запросу beyond the boundary pictur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5123" y="128954"/>
            <a:ext cx="2256200" cy="303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anime your name   picture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2" t="-127590" r="-5905" b="129128"/>
          <a:stretch/>
        </p:blipFill>
        <p:spPr bwMode="auto">
          <a:xfrm>
            <a:off x="8715797" y="7081034"/>
            <a:ext cx="3189176" cy="162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Картинки по запросу anime your name   picture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9" t="1" r="45475" b="7692"/>
          <a:stretch/>
        </p:blipFill>
        <p:spPr bwMode="auto">
          <a:xfrm>
            <a:off x="8030308" y="3364523"/>
            <a:ext cx="4021015" cy="253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Картинки по запросу anime The Country Doctor pictures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" t="2896" r="3650" b="14478"/>
          <a:stretch/>
        </p:blipFill>
        <p:spPr bwMode="auto">
          <a:xfrm>
            <a:off x="4806461" y="169985"/>
            <a:ext cx="2376863" cy="2995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4" descr="Картинки по запросу sword art online pictur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8" descr="http://www.imgbase.info/images/safe-wallpapers/anime/sword_art_online/22024_sword_art_online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4" name="Picture 20" descr="Картинки по запросу sword art online pictures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10322" r="9048" b="29330"/>
          <a:stretch/>
        </p:blipFill>
        <p:spPr bwMode="auto">
          <a:xfrm>
            <a:off x="4461149" y="3366550"/>
            <a:ext cx="3493478" cy="2520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0895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078" y="5688282"/>
            <a:ext cx="11594122" cy="819954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4000" dirty="0"/>
              <a:t> </a:t>
            </a:r>
            <a:r>
              <a:rPr lang="en-US" sz="4000" dirty="0" smtClean="0"/>
              <a:t>     </a:t>
            </a:r>
            <a:r>
              <a:rPr lang="en-US" sz="4400" dirty="0" smtClean="0"/>
              <a:t>25.  The </a:t>
            </a:r>
            <a:r>
              <a:rPr lang="en-US" sz="4400" dirty="0"/>
              <a:t>results of the survey</a:t>
            </a:r>
            <a:r>
              <a:rPr lang="ru-RU" sz="4400" dirty="0"/>
              <a:t/>
            </a:r>
            <a:br>
              <a:rPr lang="ru-RU" sz="4400" dirty="0"/>
            </a:b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3078" y="106878"/>
            <a:ext cx="11594122" cy="558140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6700" dirty="0" smtClean="0"/>
              <a:t>We </a:t>
            </a:r>
            <a:r>
              <a:rPr lang="en-US" sz="6700" dirty="0"/>
              <a:t>have discovered that</a:t>
            </a:r>
            <a:endParaRPr lang="ru-RU" sz="6700" dirty="0"/>
          </a:p>
          <a:p>
            <a:pPr lvl="0"/>
            <a:r>
              <a:rPr lang="en-US" sz="6700" dirty="0">
                <a:solidFill>
                  <a:schemeClr val="tx1"/>
                </a:solidFill>
              </a:rPr>
              <a:t>once saw a Japanese cartoon our schoolmates cannot stop watching them;</a:t>
            </a:r>
            <a:endParaRPr lang="ru-RU" sz="6700" dirty="0">
              <a:solidFill>
                <a:schemeClr val="tx1"/>
              </a:solidFill>
            </a:endParaRPr>
          </a:p>
          <a:p>
            <a:pPr lvl="0"/>
            <a:r>
              <a:rPr lang="en-US" sz="6700" dirty="0">
                <a:solidFill>
                  <a:schemeClr val="tx1"/>
                </a:solidFill>
              </a:rPr>
              <a:t>anime give the students themes for discussions and conversations</a:t>
            </a:r>
            <a:r>
              <a:rPr lang="en-US" sz="6700" dirty="0" smtClean="0">
                <a:solidFill>
                  <a:schemeClr val="tx1"/>
                </a:solidFill>
              </a:rPr>
              <a:t>;</a:t>
            </a:r>
          </a:p>
          <a:p>
            <a:r>
              <a:rPr lang="en-US" sz="6700" dirty="0" smtClean="0">
                <a:solidFill>
                  <a:schemeClr val="tx1"/>
                </a:solidFill>
              </a:rPr>
              <a:t> </a:t>
            </a:r>
            <a:r>
              <a:rPr lang="en-US" sz="6700" dirty="0">
                <a:solidFill>
                  <a:schemeClr val="tx1"/>
                </a:solidFill>
              </a:rPr>
              <a:t>about 10 % </a:t>
            </a:r>
            <a:r>
              <a:rPr lang="en-US" sz="6700" dirty="0" smtClean="0">
                <a:solidFill>
                  <a:schemeClr val="tx1"/>
                </a:solidFill>
              </a:rPr>
              <a:t>our </a:t>
            </a:r>
            <a:r>
              <a:rPr lang="en-US" sz="6700" dirty="0">
                <a:solidFill>
                  <a:schemeClr val="tx1"/>
                </a:solidFill>
              </a:rPr>
              <a:t>schoolm</a:t>
            </a:r>
            <a:r>
              <a:rPr lang="en-US" sz="6700" b="1" dirty="0">
                <a:solidFill>
                  <a:schemeClr val="tx1"/>
                </a:solidFill>
              </a:rPr>
              <a:t>a</a:t>
            </a:r>
            <a:r>
              <a:rPr lang="en-US" sz="6700" dirty="0">
                <a:solidFill>
                  <a:schemeClr val="tx1"/>
                </a:solidFill>
              </a:rPr>
              <a:t>tes draw and paint in anime style</a:t>
            </a:r>
            <a:r>
              <a:rPr lang="en-US" sz="6700" dirty="0" smtClean="0">
                <a:solidFill>
                  <a:schemeClr val="tx1"/>
                </a:solidFill>
              </a:rPr>
              <a:t>. You </a:t>
            </a:r>
            <a:r>
              <a:rPr lang="en-US" sz="6700" dirty="0">
                <a:solidFill>
                  <a:schemeClr val="tx1"/>
                </a:solidFill>
              </a:rPr>
              <a:t>can see their works in the </a:t>
            </a:r>
            <a:r>
              <a:rPr lang="en-US" sz="6700" dirty="0" smtClean="0">
                <a:solidFill>
                  <a:schemeClr val="tx1"/>
                </a:solidFill>
              </a:rPr>
              <a:t>slides.</a:t>
            </a:r>
            <a:endParaRPr lang="ru-RU" sz="6700" dirty="0">
              <a:solidFill>
                <a:schemeClr val="tx1"/>
              </a:solidFill>
            </a:endParaRPr>
          </a:p>
          <a:p>
            <a:pPr marL="0" lvl="0" indent="0">
              <a:buNone/>
            </a:pPr>
            <a:r>
              <a:rPr lang="en-US" sz="6700" dirty="0" smtClean="0">
                <a:solidFill>
                  <a:srgbClr val="002060"/>
                </a:solidFill>
              </a:rPr>
              <a:t>Our </a:t>
            </a:r>
            <a:r>
              <a:rPr lang="en-US" sz="6700" dirty="0">
                <a:solidFill>
                  <a:srgbClr val="002060"/>
                </a:solidFill>
              </a:rPr>
              <a:t>schoolmates think that anime teach them tolerance, kindness, sympathy, bravery, optimism</a:t>
            </a:r>
            <a:r>
              <a:rPr lang="en-US" sz="6700" dirty="0"/>
              <a:t>. </a:t>
            </a:r>
            <a:endParaRPr lang="ru-RU" sz="6700" dirty="0"/>
          </a:p>
          <a:p>
            <a:pPr marL="0" indent="0">
              <a:buNone/>
            </a:pPr>
            <a:endParaRPr lang="ru-RU" sz="6700" dirty="0"/>
          </a:p>
          <a:p>
            <a:pPr marL="0" indent="0">
              <a:buNone/>
            </a:pPr>
            <a:endParaRPr lang="ru-RU" sz="3900" dirty="0"/>
          </a:p>
        </p:txBody>
      </p:sp>
    </p:spTree>
    <p:extLst>
      <p:ext uri="{BB962C8B-B14F-4D97-AF65-F5344CB8AC3E}">
        <p14:creationId xmlns:p14="http://schemas.microsoft.com/office/powerpoint/2010/main" val="23395230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1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531" y="5273306"/>
            <a:ext cx="11791255" cy="1398336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26</a:t>
            </a:r>
            <a:r>
              <a:rPr lang="en-US" dirty="0"/>
              <a:t>. Our schoolmates’ pictures in anime style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8" r="3096"/>
          <a:stretch/>
        </p:blipFill>
        <p:spPr>
          <a:xfrm rot="5400000">
            <a:off x="4706426" y="2343432"/>
            <a:ext cx="2636273" cy="30310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1" t="12828" r="21557" b="17025"/>
          <a:stretch/>
        </p:blipFill>
        <p:spPr>
          <a:xfrm rot="5400000">
            <a:off x="4847751" y="-308038"/>
            <a:ext cx="2353623" cy="3247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435" t="-78162" r="41950" b="99310"/>
          <a:stretch/>
        </p:blipFill>
        <p:spPr>
          <a:xfrm rot="16200000">
            <a:off x="4681422" y="-3395191"/>
            <a:ext cx="5086104" cy="119228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3" t="8396" r="5669" b="5290"/>
          <a:stretch/>
        </p:blipFill>
        <p:spPr>
          <a:xfrm rot="16200000">
            <a:off x="1048363" y="-602416"/>
            <a:ext cx="2525157" cy="39205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5" t="13025" r="7788" b="16336"/>
          <a:stretch/>
        </p:blipFill>
        <p:spPr>
          <a:xfrm rot="5400000">
            <a:off x="7560802" y="426507"/>
            <a:ext cx="4841975" cy="42671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3" t="-14859" r="29141" b="10251"/>
          <a:stretch/>
        </p:blipFill>
        <p:spPr>
          <a:xfrm rot="5400000">
            <a:off x="1487666" y="1558753"/>
            <a:ext cx="2512844" cy="482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72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2" y="5920153"/>
            <a:ext cx="11858991" cy="695569"/>
          </a:xfrm>
        </p:spPr>
        <p:txBody>
          <a:bodyPr/>
          <a:lstStyle/>
          <a:p>
            <a:pPr algn="ctr"/>
            <a:r>
              <a:rPr lang="en-US" dirty="0" smtClean="0"/>
              <a:t>  27. Our schoolmates’ pictures in anime style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08" y="105017"/>
            <a:ext cx="3019792" cy="280230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70" y="105017"/>
            <a:ext cx="2860430" cy="27905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08985" y="93296"/>
            <a:ext cx="4482978" cy="54165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94337" y="1946029"/>
            <a:ext cx="2801815" cy="492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636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" y="1760220"/>
            <a:ext cx="11555730" cy="489204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/>
              <a:t>Anime genres </a:t>
            </a:r>
            <a:r>
              <a:rPr lang="en-US" dirty="0" smtClean="0"/>
              <a:t>include</a:t>
            </a:r>
            <a:br>
              <a:rPr lang="en-US" dirty="0" smtClean="0"/>
            </a:br>
            <a:r>
              <a:rPr lang="en-US" dirty="0" smtClean="0"/>
              <a:t>- magical girls</a:t>
            </a:r>
            <a:r>
              <a:rPr lang="en-US" dirty="0"/>
              <a:t> </a:t>
            </a:r>
            <a:r>
              <a:rPr lang="en-US" u="sng" dirty="0" smtClean="0">
                <a:hlinkClick r:id="rId2" tooltip="Magical girl"/>
              </a:rPr>
              <a:t/>
            </a:r>
            <a:br>
              <a:rPr lang="en-US" u="sng" dirty="0" smtClean="0">
                <a:hlinkClick r:id="rId2" tooltip="Magical girl"/>
              </a:rPr>
            </a:br>
            <a:r>
              <a:rPr lang="en-US" dirty="0" smtClean="0"/>
              <a:t>- martial </a:t>
            </a:r>
            <a:r>
              <a:rPr lang="en-US" dirty="0"/>
              <a:t>arts, </a:t>
            </a: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- literary </a:t>
            </a:r>
            <a:r>
              <a:rPr lang="en-US" dirty="0"/>
              <a:t>adaptations,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 science fiction,</a:t>
            </a: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- medievalism,</a:t>
            </a: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- folklore </a:t>
            </a: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- war.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040" y="228600"/>
            <a:ext cx="11635740" cy="1451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 smtClean="0"/>
              <a:t>2.There </a:t>
            </a:r>
            <a:r>
              <a:rPr lang="en-US" sz="3200" dirty="0"/>
              <a:t>are many types </a:t>
            </a:r>
            <a:r>
              <a:rPr lang="en-US" sz="3200" dirty="0" smtClean="0"/>
              <a:t>of anime: </a:t>
            </a:r>
            <a:r>
              <a:rPr lang="en-US" sz="3200" dirty="0"/>
              <a:t>for boys, girls and adults. Anime is often based </a:t>
            </a:r>
            <a:r>
              <a:rPr lang="en-US" sz="3200" dirty="0" smtClean="0"/>
              <a:t>on </a:t>
            </a:r>
            <a:r>
              <a:rPr lang="en-US" sz="3200" dirty="0"/>
              <a:t>Japanese comics called  </a:t>
            </a:r>
            <a:r>
              <a:rPr lang="en-US" sz="3200" dirty="0">
                <a:hlinkClick r:id="rId3" tooltip="Manga"/>
              </a:rPr>
              <a:t>manga</a:t>
            </a:r>
            <a:r>
              <a:rPr lang="en-US" sz="3200" dirty="0"/>
              <a:t>. 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49746">
            <a:off x="7491645" y="1246036"/>
            <a:ext cx="2100605" cy="26013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5717">
            <a:off x="9755285" y="923347"/>
            <a:ext cx="2164300" cy="2604415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2061">
            <a:off x="5232847" y="1449059"/>
            <a:ext cx="2173919" cy="2867675"/>
          </a:xfrm>
          <a:prstGeom prst="rect">
            <a:avLst/>
          </a:prstGeom>
        </p:spPr>
      </p:pic>
      <p:pic>
        <p:nvPicPr>
          <p:cNvPr id="1026" name="Picture 2" descr="https://manga-online.biz/manga/37/logo-medium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2083">
            <a:off x="9539212" y="3660640"/>
            <a:ext cx="2412238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Скачать Манга Хвост Феи 522 / Manga Fairy Tail 52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11041">
            <a:off x="5448225" y="4479136"/>
            <a:ext cx="3429000" cy="217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4800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409" y="5992319"/>
            <a:ext cx="11078308" cy="695568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28. reasons </a:t>
            </a:r>
            <a:r>
              <a:rPr lang="en-US" sz="4400" dirty="0"/>
              <a:t>for </a:t>
            </a:r>
            <a:r>
              <a:rPr lang="en-US" sz="4400" dirty="0" smtClean="0"/>
              <a:t>success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015" y="187570"/>
            <a:ext cx="11840308" cy="5662246"/>
          </a:xfrm>
        </p:spPr>
        <p:txBody>
          <a:bodyPr>
            <a:normAutofit/>
          </a:bodyPr>
          <a:lstStyle/>
          <a:p>
            <a:pPr lvl="0"/>
            <a:r>
              <a:rPr lang="en-US" sz="4000" dirty="0">
                <a:solidFill>
                  <a:schemeClr val="tx1"/>
                </a:solidFill>
              </a:rPr>
              <a:t>Animators could get into inside the mind </a:t>
            </a:r>
            <a:r>
              <a:rPr lang="en-US" sz="4000" dirty="0" smtClean="0">
                <a:solidFill>
                  <a:schemeClr val="tx1"/>
                </a:solidFill>
              </a:rPr>
              <a:t>of </a:t>
            </a:r>
            <a:r>
              <a:rPr lang="en-US" sz="4000" dirty="0">
                <a:solidFill>
                  <a:schemeClr val="tx1"/>
                </a:solidFill>
              </a:rPr>
              <a:t>teenagers. They understand the way they think and feel.</a:t>
            </a:r>
            <a:endParaRPr lang="ru-RU" sz="4000" dirty="0">
              <a:solidFill>
                <a:schemeClr val="tx1"/>
              </a:solidFill>
            </a:endParaRPr>
          </a:p>
          <a:p>
            <a:pPr lvl="0"/>
            <a:r>
              <a:rPr lang="en-US" sz="4000">
                <a:solidFill>
                  <a:schemeClr val="tx1"/>
                </a:solidFill>
              </a:rPr>
              <a:t>Anime </a:t>
            </a:r>
            <a:r>
              <a:rPr lang="en-US" sz="4000" smtClean="0">
                <a:solidFill>
                  <a:schemeClr val="tx1"/>
                </a:solidFill>
              </a:rPr>
              <a:t>is</a:t>
            </a:r>
            <a:r>
              <a:rPr lang="en-US" sz="4000" smtClean="0">
                <a:solidFill>
                  <a:schemeClr val="tx1"/>
                </a:solidFill>
              </a:rPr>
              <a:t> </a:t>
            </a:r>
            <a:r>
              <a:rPr lang="en-US" sz="4000" dirty="0">
                <a:solidFill>
                  <a:schemeClr val="tx1"/>
                </a:solidFill>
              </a:rPr>
              <a:t>full of imagination, unexpected twists of plot and keep the audience in </a:t>
            </a:r>
            <a:r>
              <a:rPr lang="en-US" sz="4000" dirty="0" smtClean="0">
                <a:solidFill>
                  <a:schemeClr val="tx1"/>
                </a:solidFill>
              </a:rPr>
              <a:t>suspense.</a:t>
            </a:r>
            <a:endParaRPr lang="ru-RU" sz="4000" dirty="0">
              <a:solidFill>
                <a:schemeClr val="tx1"/>
              </a:solidFill>
            </a:endParaRPr>
          </a:p>
          <a:p>
            <a:pPr lvl="0"/>
            <a:r>
              <a:rPr lang="en-US" sz="4000" dirty="0">
                <a:solidFill>
                  <a:schemeClr val="tx1"/>
                </a:solidFill>
              </a:rPr>
              <a:t>There are usually strong protagonists  who have a lot of adventures that never end.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98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382" y="6115792"/>
            <a:ext cx="11744696" cy="581891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/>
              <a:t>         29. Reasons for success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9" y="106877"/>
            <a:ext cx="11863449" cy="5830785"/>
          </a:xfrm>
        </p:spPr>
        <p:txBody>
          <a:bodyPr>
            <a:normAutofit fontScale="85000" lnSpcReduction="20000"/>
          </a:bodyPr>
          <a:lstStyle/>
          <a:p>
            <a:pPr lvl="0"/>
            <a:endParaRPr lang="en-US" sz="3900" dirty="0" smtClean="0"/>
          </a:p>
          <a:p>
            <a:pPr lvl="0"/>
            <a:r>
              <a:rPr lang="en-US" sz="3900" dirty="0" smtClean="0">
                <a:solidFill>
                  <a:schemeClr val="tx1"/>
                </a:solidFill>
              </a:rPr>
              <a:t>Cartoons </a:t>
            </a:r>
            <a:r>
              <a:rPr lang="en-US" sz="3900" dirty="0">
                <a:solidFill>
                  <a:schemeClr val="tx1"/>
                </a:solidFill>
              </a:rPr>
              <a:t>are intended for a target audience . </a:t>
            </a:r>
            <a:endParaRPr lang="ru-RU" sz="3900" dirty="0">
              <a:solidFill>
                <a:schemeClr val="tx1"/>
              </a:solidFill>
            </a:endParaRPr>
          </a:p>
          <a:p>
            <a:pPr lvl="0"/>
            <a:r>
              <a:rPr lang="en-US" sz="3900" dirty="0">
                <a:solidFill>
                  <a:schemeClr val="tx1"/>
                </a:solidFill>
              </a:rPr>
              <a:t>Many emotions such as </a:t>
            </a:r>
            <a:r>
              <a:rPr lang="en-US" sz="3900" dirty="0" smtClean="0">
                <a:solidFill>
                  <a:schemeClr val="tx1"/>
                </a:solidFill>
              </a:rPr>
              <a:t>suffering</a:t>
            </a:r>
            <a:r>
              <a:rPr lang="en-US" sz="3900" dirty="0">
                <a:solidFill>
                  <a:schemeClr val="tx1"/>
                </a:solidFill>
              </a:rPr>
              <a:t>, pain, and joy are storytelling elements.</a:t>
            </a:r>
            <a:endParaRPr lang="ru-RU" sz="3900" dirty="0">
              <a:solidFill>
                <a:schemeClr val="tx1"/>
              </a:solidFill>
            </a:endParaRPr>
          </a:p>
          <a:p>
            <a:pPr lvl="0"/>
            <a:r>
              <a:rPr lang="ru-RU" sz="3900" dirty="0">
                <a:solidFill>
                  <a:schemeClr val="tx1"/>
                </a:solidFill>
              </a:rPr>
              <a:t>А</a:t>
            </a:r>
            <a:r>
              <a:rPr lang="en-US" sz="3900" dirty="0" err="1">
                <a:solidFill>
                  <a:schemeClr val="tx1"/>
                </a:solidFill>
              </a:rPr>
              <a:t>rt</a:t>
            </a:r>
            <a:r>
              <a:rPr lang="en-US" sz="3900" dirty="0">
                <a:solidFill>
                  <a:schemeClr val="tx1"/>
                </a:solidFill>
              </a:rPr>
              <a:t> quality eye-catching artwork and colorful tones are extremely attractive </a:t>
            </a:r>
            <a:endParaRPr lang="ru-RU" sz="3900" dirty="0">
              <a:solidFill>
                <a:schemeClr val="tx1"/>
              </a:solidFill>
            </a:endParaRPr>
          </a:p>
          <a:p>
            <a:pPr lvl="0"/>
            <a:r>
              <a:rPr lang="en-US" sz="3900" dirty="0">
                <a:solidFill>
                  <a:schemeClr val="tx1"/>
                </a:solidFill>
              </a:rPr>
              <a:t>Animators created their own styles and symbols that can be easily recognized.</a:t>
            </a:r>
            <a:endParaRPr lang="ru-RU" sz="39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3900" dirty="0"/>
              <a:t>Now it is impossible to imagine children’s life without anime. Once seen these excellent cartoons they never forget them.</a:t>
            </a:r>
            <a:endParaRPr lang="ru-RU" sz="3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8192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9018" y="4794738"/>
            <a:ext cx="11795760" cy="185928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3. Unlike</a:t>
            </a:r>
            <a:r>
              <a:rPr lang="en-US" dirty="0"/>
              <a:t> </a:t>
            </a:r>
            <a:r>
              <a:rPr lang="en-US" dirty="0" smtClean="0">
                <a:hlinkClick r:id="rId3" tooltip="Disney"/>
              </a:rPr>
              <a:t>Disney</a:t>
            </a:r>
            <a:r>
              <a:rPr lang="en-US" dirty="0" smtClean="0"/>
              <a:t>’s</a:t>
            </a:r>
            <a:r>
              <a:rPr lang="en-US" dirty="0"/>
              <a:t> films, where the movement is very important, for anime the art quality of pictures is more important.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 descr="https://upload.wikimedia.org/wikipedia/ru/e/e5/%D0%A5%D0%BE%D0%B4%D1%8F%D1%87%D0%B8%D0%B9_%D0%B7%D0%B0%D0%BC%D0%BE%D0%BA_%28%D0%A1%D0%BE%D1%84%D0%B8_%D0%B8_%D0%9A%D0%B0%D0%BB%D1%8C%D1%86%D0%B8%D1%84%D0%B5%D1%80%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526" y="205740"/>
            <a:ext cx="5085824" cy="42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moving castle картин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55" y="96204"/>
            <a:ext cx="3490595" cy="250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русалочка картинки из мультфильм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69" y="2734237"/>
            <a:ext cx="3083169" cy="193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nowwhit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446" y="205740"/>
            <a:ext cx="2919046" cy="383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129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207" y="144409"/>
            <a:ext cx="11676993" cy="147791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4. Dist</a:t>
            </a:r>
            <a:r>
              <a:rPr lang="en-US" dirty="0" smtClean="0"/>
              <a:t>i</a:t>
            </a:r>
            <a:r>
              <a:rPr lang="en-US" b="1" dirty="0" smtClean="0"/>
              <a:t>nctive </a:t>
            </a:r>
            <a:r>
              <a:rPr lang="en-US" b="1" dirty="0"/>
              <a:t>Features of Anime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characters </a:t>
            </a:r>
            <a:r>
              <a:rPr lang="en-US" dirty="0">
                <a:solidFill>
                  <a:srgbClr val="7030A0"/>
                </a:solidFill>
              </a:rPr>
              <a:t>are drawn with disproportionately large eyes.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07" y="1732704"/>
            <a:ext cx="4799724" cy="492744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128" y="1715076"/>
            <a:ext cx="3158949" cy="22185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790" y="4343400"/>
            <a:ext cx="3108140" cy="2293141"/>
          </a:xfrm>
          <a:prstGeom prst="rect">
            <a:avLst/>
          </a:prstGeom>
        </p:spPr>
      </p:pic>
      <p:pic>
        <p:nvPicPr>
          <p:cNvPr id="2052" name="Picture 4" descr="Картинки по запросу аниме картинки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678" y="4026371"/>
            <a:ext cx="3371850" cy="272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аниме картинки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2" t="6109"/>
          <a:stretch/>
        </p:blipFill>
        <p:spPr bwMode="auto">
          <a:xfrm>
            <a:off x="8967655" y="1658968"/>
            <a:ext cx="2982410" cy="253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64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145" y="199696"/>
            <a:ext cx="11797205" cy="191337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5. </a:t>
            </a:r>
            <a:r>
              <a:rPr lang="en-US" b="1" dirty="0" smtClean="0"/>
              <a:t>Dist</a:t>
            </a:r>
            <a:r>
              <a:rPr lang="en-US" dirty="0" smtClean="0"/>
              <a:t>i</a:t>
            </a:r>
            <a:r>
              <a:rPr lang="en-US" b="1" dirty="0" smtClean="0"/>
              <a:t>nctive </a:t>
            </a:r>
            <a:r>
              <a:rPr lang="en-US" b="1" dirty="0"/>
              <a:t>Features of Anime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Hair </a:t>
            </a:r>
            <a:r>
              <a:rPr lang="en-US" dirty="0">
                <a:solidFill>
                  <a:srgbClr val="7030A0"/>
                </a:solidFill>
              </a:rPr>
              <a:t>is often unnaturally lively and colorful. </a:t>
            </a:r>
            <a:r>
              <a:rPr lang="en-US" dirty="0" smtClean="0">
                <a:solidFill>
                  <a:srgbClr val="7030A0"/>
                </a:solidFill>
              </a:rPr>
              <a:t>It </a:t>
            </a:r>
            <a:r>
              <a:rPr lang="en-US" dirty="0">
                <a:solidFill>
                  <a:srgbClr val="7030A0"/>
                </a:solidFill>
              </a:rPr>
              <a:t>is used to emphasize the action and emotions of characters for added visual effect.</a:t>
            </a:r>
            <a:r>
              <a:rPr lang="ru-RU" dirty="0">
                <a:solidFill>
                  <a:srgbClr val="7030A0"/>
                </a:solidFill>
              </a:rPr>
              <a:t/>
            </a:r>
            <a:br>
              <a:rPr lang="ru-RU" dirty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11" t="2328" r="8711" b="19313"/>
          <a:stretch/>
        </p:blipFill>
        <p:spPr>
          <a:xfrm>
            <a:off x="184206" y="2937509"/>
            <a:ext cx="2870730" cy="26174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23" t="3787" r="1812" b="31737"/>
          <a:stretch/>
        </p:blipFill>
        <p:spPr>
          <a:xfrm>
            <a:off x="3259684" y="2980252"/>
            <a:ext cx="3084886" cy="27656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93" t="-1627" r="6393" b="1627"/>
          <a:stretch/>
        </p:blipFill>
        <p:spPr>
          <a:xfrm>
            <a:off x="6403331" y="2139083"/>
            <a:ext cx="3064467" cy="26075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534" y="4772615"/>
            <a:ext cx="3651875" cy="2032016"/>
          </a:xfrm>
          <a:prstGeom prst="rect">
            <a:avLst/>
          </a:prstGeom>
        </p:spPr>
      </p:pic>
      <p:pic>
        <p:nvPicPr>
          <p:cNvPr id="3074" name="Picture 2" descr="Картинки по запросу аниме картинки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6" t="-608" r="11458" b="2704"/>
          <a:stretch/>
        </p:blipFill>
        <p:spPr bwMode="auto">
          <a:xfrm>
            <a:off x="9692965" y="2152389"/>
            <a:ext cx="2341214" cy="272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37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941" y="159063"/>
            <a:ext cx="11668259" cy="183703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6. Dist</a:t>
            </a:r>
            <a:r>
              <a:rPr lang="en-US" dirty="0" smtClean="0"/>
              <a:t>i</a:t>
            </a:r>
            <a:r>
              <a:rPr lang="en-US" b="1" dirty="0" smtClean="0"/>
              <a:t>nctive </a:t>
            </a:r>
            <a:r>
              <a:rPr lang="en-US" b="1" dirty="0"/>
              <a:t>Features of Anime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en-US" dirty="0" smtClean="0">
                <a:solidFill>
                  <a:srgbClr val="7030A0"/>
                </a:solidFill>
              </a:rPr>
              <a:t>Artists </a:t>
            </a:r>
            <a:r>
              <a:rPr lang="en-US" dirty="0">
                <a:solidFill>
                  <a:srgbClr val="7030A0"/>
                </a:solidFill>
              </a:rPr>
              <a:t>often draw from a canon of facial expression illustrations to </a:t>
            </a:r>
            <a:r>
              <a:rPr lang="en-US" dirty="0" smtClean="0">
                <a:solidFill>
                  <a:srgbClr val="7030A0"/>
                </a:solidFill>
              </a:rPr>
              <a:t>show particular </a:t>
            </a:r>
            <a:r>
              <a:rPr lang="en-US" dirty="0">
                <a:solidFill>
                  <a:srgbClr val="7030A0"/>
                </a:solidFill>
              </a:rPr>
              <a:t>emotions and moods.  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31" y="2331720"/>
            <a:ext cx="8136389" cy="433197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9986" y="1760221"/>
            <a:ext cx="2495510" cy="28460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325" y="4686301"/>
            <a:ext cx="2705875" cy="206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91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720" y="193040"/>
            <a:ext cx="11805920" cy="2287270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 smtClean="0"/>
              <a:t>7.The </a:t>
            </a:r>
            <a:r>
              <a:rPr lang="en-US" sz="4000" b="1" dirty="0"/>
              <a:t>history and dist</a:t>
            </a:r>
            <a:r>
              <a:rPr lang="en-US" sz="4000" dirty="0"/>
              <a:t>i</a:t>
            </a:r>
            <a:r>
              <a:rPr lang="en-US" sz="4000" b="1" dirty="0"/>
              <a:t>nctive features </a:t>
            </a:r>
            <a:r>
              <a:rPr lang="en-US" sz="4000" b="1" dirty="0" smtClean="0"/>
              <a:t>of </a:t>
            </a:r>
            <a:r>
              <a:rPr lang="en-US" sz="4000" b="1" dirty="0"/>
              <a:t>anime is associated with </a:t>
            </a:r>
            <a:r>
              <a:rPr lang="en-US" sz="4000" b="1" dirty="0" err="1"/>
              <a:t>Hayao</a:t>
            </a:r>
            <a:r>
              <a:rPr lang="en-US" sz="4000" b="1" dirty="0"/>
              <a:t> </a:t>
            </a:r>
            <a:r>
              <a:rPr lang="en-US" sz="4000" b="1" dirty="0" smtClean="0"/>
              <a:t>Miyazaki</a:t>
            </a:r>
            <a:r>
              <a:rPr lang="en-US" sz="4000" dirty="0" smtClean="0"/>
              <a:t>.</a:t>
            </a:r>
            <a:r>
              <a:rPr lang="ru-RU" sz="4000" dirty="0" smtClean="0">
                <a:solidFill>
                  <a:srgbClr val="7030A0"/>
                </a:solidFill>
              </a:rPr>
              <a:t> </a:t>
            </a:r>
            <a:br>
              <a:rPr lang="ru-RU" sz="4000" dirty="0" smtClean="0">
                <a:solidFill>
                  <a:srgbClr val="7030A0"/>
                </a:solidFill>
              </a:rPr>
            </a:br>
            <a:r>
              <a:rPr lang="en-US" sz="2800" b="1" dirty="0" smtClean="0"/>
              <a:t>His </a:t>
            </a:r>
            <a:r>
              <a:rPr lang="en-US" sz="2800" b="1" dirty="0"/>
              <a:t>hand-drawn animation captured children’s hearts around the </a:t>
            </a:r>
            <a:r>
              <a:rPr lang="en-US" sz="2800" b="1" dirty="0" smtClean="0"/>
              <a:t>world.</a:t>
            </a:r>
            <a:r>
              <a:rPr lang="ru-RU" sz="2800" dirty="0" smtClean="0"/>
              <a:t>  </a:t>
            </a:r>
            <a:endParaRPr lang="ru-RU" sz="28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20" y="2533928"/>
            <a:ext cx="4361180" cy="36096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440" y="2533926"/>
            <a:ext cx="3360420" cy="4141194"/>
          </a:xfrm>
          <a:prstGeom prst="rect">
            <a:avLst/>
          </a:prstGeom>
        </p:spPr>
      </p:pic>
      <p:pic>
        <p:nvPicPr>
          <p:cNvPr id="10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821" y="2189876"/>
            <a:ext cx="3896359" cy="4485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83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31" y="4487332"/>
            <a:ext cx="11523784" cy="2136206"/>
          </a:xfrm>
        </p:spPr>
        <p:txBody>
          <a:bodyPr/>
          <a:lstStyle/>
          <a:p>
            <a:pPr algn="ctr"/>
            <a:r>
              <a:rPr lang="en-US" dirty="0" smtClean="0"/>
              <a:t>8. His </a:t>
            </a:r>
            <a:r>
              <a:rPr lang="en-US" dirty="0"/>
              <a:t>first film </a:t>
            </a:r>
            <a:r>
              <a:rPr lang="en-US" i="1" dirty="0">
                <a:hlinkClick r:id="rId2" tooltip="Nausicaä of the Valley of the Wind (film)"/>
              </a:rPr>
              <a:t>Nausicaä of the Valley </a:t>
            </a:r>
            <a:r>
              <a:rPr lang="en-US" i="1" dirty="0" smtClean="0">
                <a:hlinkClick r:id="rId2" tooltip="Nausicaä of the Valley of the Wind (film)"/>
              </a:rPr>
              <a:t>of </a:t>
            </a:r>
            <a:r>
              <a:rPr lang="en-US" i="1" dirty="0">
                <a:hlinkClick r:id="rId2" tooltip="Nausicaä of the Valley of the Wind (film)"/>
              </a:rPr>
              <a:t>the Wind</a:t>
            </a:r>
            <a:r>
              <a:rPr lang="en-US" dirty="0"/>
              <a:t> </a:t>
            </a:r>
            <a:r>
              <a:rPr lang="en-US" dirty="0" smtClean="0"/>
              <a:t>(1984) </a:t>
            </a:r>
            <a:r>
              <a:rPr lang="en-US" dirty="0"/>
              <a:t>had both critical and commercial success</a:t>
            </a:r>
            <a:endParaRPr lang="ru-RU" dirty="0"/>
          </a:p>
        </p:txBody>
      </p:sp>
      <p:pic>
        <p:nvPicPr>
          <p:cNvPr id="1026" name="Picture 2" descr="Nausicaaposter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91" y="257907"/>
            <a:ext cx="3399694" cy="4384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nausikaa film pictures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0" r="2399"/>
          <a:stretch/>
        </p:blipFill>
        <p:spPr bwMode="auto">
          <a:xfrm>
            <a:off x="4276793" y="257906"/>
            <a:ext cx="3308038" cy="418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ausicaa-of-the-valley-of-the-wind-1984-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3686" y="257906"/>
            <a:ext cx="3373071" cy="418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599195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1810</TotalTime>
  <Words>623</Words>
  <Application>Microsoft Office PowerPoint</Application>
  <PresentationFormat>Широкоэкранный</PresentationFormat>
  <Paragraphs>81</Paragraphs>
  <Slides>31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Calibri</vt:lpstr>
      <vt:lpstr>Century Gothic</vt:lpstr>
      <vt:lpstr>Times New Roman</vt:lpstr>
      <vt:lpstr>Wingdings 3</vt:lpstr>
      <vt:lpstr>Сектор</vt:lpstr>
      <vt:lpstr>      Japanese Anime Authors: Vasiliy Fedotov, Angelina Yavorskaya, Georgy Perevezentsev school 490  </vt:lpstr>
      <vt:lpstr>-to study the history of anime  and the filmography of the famous anime director Hayao Miyazaki  -to understand the reasons for the international success of anime;  -to study anime influence on our schoolmates’ life. </vt:lpstr>
      <vt:lpstr>Anime genres include - magical girls  - martial arts,  - literary adaptations,  - science fiction, - medievalism, - folklore  - war.  </vt:lpstr>
      <vt:lpstr>3. Unlike Disney’s films, where the movement is very important, for anime the art quality of pictures is more important. </vt:lpstr>
      <vt:lpstr>4. Distinctive Features of Anime characters are drawn with disproportionately large eyes.</vt:lpstr>
      <vt:lpstr> 5. Distinctive Features of Anime Hair is often unnaturally lively and colorful. It is used to emphasize the action and emotions of characters for added visual effect. </vt:lpstr>
      <vt:lpstr>6. Distinctive Features of Anime Artists often draw from a canon of facial expression illustrations to show particular emotions and moods.  </vt:lpstr>
      <vt:lpstr>7.The history and distinctive features of anime is associated with Hayao Miyazaki.  His hand-drawn animation captured children’s hearts around the world.  </vt:lpstr>
      <vt:lpstr>8. His first film Nausicaä of the Valley of the Wind (1984) had both critical and commercial success</vt:lpstr>
      <vt:lpstr>    9. Hayao Miyazaki’filmography</vt:lpstr>
      <vt:lpstr>10. Hayao Miyazaki’s filmography</vt:lpstr>
      <vt:lpstr>11.The anime Spirited Away (2001) is the story of a girl, forced to survive in a spirit world. The film grossed $300 million dollars at the box office. </vt:lpstr>
      <vt:lpstr> 12A. In 2004, Miyazaki completed production of ”moving castle”, based on  Jones‘ novel of the same name. </vt:lpstr>
      <vt:lpstr>12B. Howl's Moving Castle  (2004) is A love story between a girl Sophie, cursed by a witch into an old woman, and a magician Howl. Sophie seeks her fortune and comes to Howl’s castle.  </vt:lpstr>
      <vt:lpstr>13. His final movie The Wind Rise (2012), tells the story of the Horicoshi, Japan’s World War II airplane designer.. </vt:lpstr>
      <vt:lpstr>Презентация PowerPoint</vt:lpstr>
      <vt:lpstr>15. Now works at Studio Ghibli Museum that he founded. During World War II Italian pilots called their planes gilbi that means a wind in Sahara.  </vt:lpstr>
      <vt:lpstr> Miyazaki uses hand-drawn water colors animation.  </vt:lpstr>
      <vt:lpstr>17. Many of Miyazaki's films have strong female protagonists who go against common gender role in Japanese cinema.</vt:lpstr>
      <vt:lpstr>Anime fan clubs gave rise to anime conventions.</vt:lpstr>
      <vt:lpstr>19. The term "cosplay" is a contraction of the words costume and role-play. It is A Contest of costumes  in which participants called cosplayers wear costumes  to represent an anime character. </vt:lpstr>
      <vt:lpstr>20.There are sites on the Net that teach to draw in the anime style or put make up in order to look like anime characters.  </vt:lpstr>
      <vt:lpstr>                         </vt:lpstr>
      <vt:lpstr>                           22. The results of the survey </vt:lpstr>
      <vt:lpstr>23. The series “Fairy Tail” (by Ishihira Shinji) are the favourite anime for 14 % of the students. </vt:lpstr>
      <vt:lpstr>  24. Favourite films of our respondents</vt:lpstr>
      <vt:lpstr>       25.  The results of the survey </vt:lpstr>
      <vt:lpstr> 26. Our schoolmates’ pictures in anime style</vt:lpstr>
      <vt:lpstr>  27. Our schoolmates’ pictures in anime style</vt:lpstr>
      <vt:lpstr>28. reasons for success</vt:lpstr>
      <vt:lpstr>         29. Reasons for success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227</cp:revision>
  <dcterms:created xsi:type="dcterms:W3CDTF">2016-03-11T20:06:35Z</dcterms:created>
  <dcterms:modified xsi:type="dcterms:W3CDTF">2017-03-01T20:43:02Z</dcterms:modified>
</cp:coreProperties>
</file>